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3"/>
  </p:notesMasterIdLst>
  <p:sldIdLst>
    <p:sldId id="332" r:id="rId2"/>
    <p:sldId id="333" r:id="rId3"/>
    <p:sldId id="260" r:id="rId4"/>
    <p:sldId id="261" r:id="rId5"/>
    <p:sldId id="291" r:id="rId6"/>
    <p:sldId id="262" r:id="rId7"/>
    <p:sldId id="293" r:id="rId8"/>
    <p:sldId id="294" r:id="rId9"/>
    <p:sldId id="295" r:id="rId10"/>
    <p:sldId id="296" r:id="rId11"/>
    <p:sldId id="314" r:id="rId12"/>
    <p:sldId id="317" r:id="rId13"/>
    <p:sldId id="315" r:id="rId14"/>
    <p:sldId id="316" r:id="rId15"/>
    <p:sldId id="297" r:id="rId16"/>
    <p:sldId id="298" r:id="rId17"/>
    <p:sldId id="312" r:id="rId18"/>
    <p:sldId id="313" r:id="rId19"/>
    <p:sldId id="299" r:id="rId20"/>
    <p:sldId id="311" r:id="rId21"/>
    <p:sldId id="304" r:id="rId22"/>
    <p:sldId id="318" r:id="rId23"/>
    <p:sldId id="319" r:id="rId24"/>
    <p:sldId id="320" r:id="rId25"/>
    <p:sldId id="321" r:id="rId26"/>
    <p:sldId id="322" r:id="rId27"/>
    <p:sldId id="305" r:id="rId28"/>
    <p:sldId id="306" r:id="rId29"/>
    <p:sldId id="286" r:id="rId30"/>
    <p:sldId id="287" r:id="rId31"/>
    <p:sldId id="334" r:id="rId32"/>
  </p:sldIdLst>
  <p:sldSz cx="9144000" cy="5143500" type="screen16x9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C51D21"/>
    <a:srgbClr val="3AA0FF"/>
    <a:srgbClr val="F30B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0" d="100"/>
          <a:sy n="140" d="100"/>
        </p:scale>
        <p:origin x="174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A2E339-8F10-4CB9-A145-55737B3277E4}" type="datetimeFigureOut">
              <a:rPr lang="ru-RU"/>
              <a:pPr>
                <a:defRPr/>
              </a:pPr>
              <a:t>26.01.2021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BD82355-3F35-4D4F-98CD-899893705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7499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B0ABCC-8EA8-47F6-A3AB-FB89D461783C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690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73A47-902B-49EC-A3FB-05D018E396D9}" type="datetimeFigureOut">
              <a:rPr lang="ru-RU"/>
              <a:pPr>
                <a:defRPr/>
              </a:pPr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CCEA5-7B7A-45D8-A870-0DB29B4D8C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E4760-53B8-4471-A644-446283EA88C7}" type="datetimeFigureOut">
              <a:rPr lang="ru-RU"/>
              <a:pPr>
                <a:defRPr/>
              </a:pPr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B7563-B13E-42C9-92B7-93835F530A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F2119-2ACC-4CD9-A6DA-EC0F70FA08B5}" type="datetimeFigureOut">
              <a:rPr lang="ru-RU"/>
              <a:pPr>
                <a:defRPr/>
              </a:pPr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7EBD0-B011-43B8-B9A3-85A0A77DD7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5C626-326D-4122-95B2-A31E460AC6DF}" type="datetimeFigureOut">
              <a:rPr lang="ru-RU"/>
              <a:pPr>
                <a:defRPr/>
              </a:pPr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24B72-543E-4608-9ABD-789FA5F60A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6DCF6-FF0A-434F-A116-7F9346DA5975}" type="datetimeFigureOut">
              <a:rPr lang="ru-RU"/>
              <a:pPr>
                <a:defRPr/>
              </a:pPr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1EA41-BE06-4A8A-8DFA-E35F26276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07A70-1197-4F3C-83B2-2AAFF2D28743}" type="datetimeFigureOut">
              <a:rPr lang="ru-RU"/>
              <a:pPr>
                <a:defRPr/>
              </a:pPr>
              <a:t>26.01.2021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1CBE6-3BB0-4137-BBF8-1F8CDC6B3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479A1-1685-4220-9D20-6AB72714375A}" type="datetimeFigureOut">
              <a:rPr lang="ru-RU"/>
              <a:pPr>
                <a:defRPr/>
              </a:pPr>
              <a:t>26.01.2021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E1995-6E8E-4E9B-8EB5-85EAE027A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EAE0A-60C5-4AA7-A2D5-3535E50BDFFA}" type="datetimeFigureOut">
              <a:rPr lang="ru-RU"/>
              <a:pPr>
                <a:defRPr/>
              </a:pPr>
              <a:t>26.01.2021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461CD-3F5E-4C0B-9272-7F9A5456E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8C1A9-90E1-4851-BD3B-1DE1D50043F4}" type="datetimeFigureOut">
              <a:rPr lang="ru-RU"/>
              <a:pPr>
                <a:defRPr/>
              </a:pPr>
              <a:t>26.01.2021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34EE8-EC21-4359-A4D2-A281CA8887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20642-7F6B-4BF9-A714-3CF8DC914002}" type="datetimeFigureOut">
              <a:rPr lang="ru-RU"/>
              <a:pPr>
                <a:defRPr/>
              </a:pPr>
              <a:t>26.01.2021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D2D35-8847-480B-8428-121F0E6DD3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A2B05-E98F-4BD3-B450-F35AB031C3C9}" type="datetimeFigureOut">
              <a:rPr lang="ru-RU"/>
              <a:pPr>
                <a:defRPr/>
              </a:pPr>
              <a:t>26.01.2021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4B2BE-4400-4FFC-93E1-EC06C8499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DDE015-8E51-4795-A7E9-00462A48E368}" type="datetimeFigureOut">
              <a:rPr lang="ru-RU"/>
              <a:pPr>
                <a:defRPr/>
              </a:pPr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FF098F5-D719-48FD-BFC2-66F5EE5B89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899592" y="1203598"/>
            <a:ext cx="6858000" cy="2592388"/>
          </a:xfrm>
        </p:spPr>
        <p:txBody>
          <a:bodyPr anchor="t"/>
          <a:lstStyle/>
          <a:p>
            <a:pPr eaLnBrk="1" hangingPunct="1"/>
            <a:r>
              <a:rPr lang="ru-RU" sz="3600" b="1" dirty="0">
                <a:solidFill>
                  <a:srgbClr val="007DEE"/>
                </a:solidFill>
                <a:latin typeface="Century Gothic" pitchFamily="34" charset="0"/>
              </a:rPr>
              <a:t>Итоговое собеседование </a:t>
            </a:r>
            <a:br>
              <a:rPr lang="ru-RU" sz="3600" b="1" dirty="0">
                <a:solidFill>
                  <a:srgbClr val="007DEE"/>
                </a:solidFill>
                <a:latin typeface="Century Gothic" pitchFamily="34" charset="0"/>
              </a:rPr>
            </a:br>
            <a:r>
              <a:rPr lang="ru-RU" sz="3600" b="1" dirty="0">
                <a:solidFill>
                  <a:srgbClr val="007DEE"/>
                </a:solidFill>
                <a:latin typeface="Century Gothic" pitchFamily="34" charset="0"/>
              </a:rPr>
              <a:t>по русскому языку</a:t>
            </a:r>
            <a:br>
              <a:rPr lang="ru-RU" sz="3600" b="1" dirty="0">
                <a:solidFill>
                  <a:srgbClr val="007DEE"/>
                </a:solidFill>
                <a:latin typeface="Century Gothic" pitchFamily="34" charset="0"/>
              </a:rPr>
            </a:br>
            <a:r>
              <a:rPr lang="ru-RU" sz="3600" b="1" dirty="0">
                <a:solidFill>
                  <a:srgbClr val="007DEE"/>
                </a:solidFill>
                <a:latin typeface="Century Gothic" pitchFamily="34" charset="0"/>
              </a:rPr>
              <a:t> в Ростовской области</a:t>
            </a:r>
            <a:br>
              <a:rPr lang="ru-RU" sz="3600" b="1" dirty="0">
                <a:solidFill>
                  <a:srgbClr val="007DEE"/>
                </a:solidFill>
                <a:latin typeface="Century Gothic" pitchFamily="34" charset="0"/>
              </a:rPr>
            </a:br>
            <a:r>
              <a:rPr lang="ru-RU" sz="3600" b="1" dirty="0">
                <a:solidFill>
                  <a:srgbClr val="007DEE"/>
                </a:solidFill>
                <a:latin typeface="Century Gothic" pitchFamily="34" charset="0"/>
              </a:rPr>
              <a:t>(10.02.2021)</a:t>
            </a:r>
            <a:r>
              <a:rPr lang="ru-RU" sz="4000" b="1" dirty="0">
                <a:solidFill>
                  <a:srgbClr val="007DEE"/>
                </a:solidFill>
                <a:latin typeface="Century Gothic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 txBox="1">
            <a:spLocks/>
          </p:cNvSpPr>
          <p:nvPr/>
        </p:nvSpPr>
        <p:spPr bwMode="auto">
          <a:xfrm>
            <a:off x="827088" y="0"/>
            <a:ext cx="7848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 anchor="ctr"/>
          <a:lstStyle/>
          <a:p>
            <a:pPr algn="r">
              <a:lnSpc>
                <a:spcPct val="90000"/>
              </a:lnSpc>
            </a:pPr>
            <a:r>
              <a:rPr lang="ru-RU" sz="2800" b="1">
                <a:solidFill>
                  <a:srgbClr val="007DEE"/>
                </a:solidFill>
                <a:latin typeface="Century Gothic" pitchFamily="34" charset="0"/>
              </a:rPr>
              <a:t>КИМ ИС</a:t>
            </a:r>
          </a:p>
        </p:txBody>
      </p:sp>
      <p:pic>
        <p:nvPicPr>
          <p:cNvPr id="24578" name="Picture 2" descr="C:\Users\tkorsunova\Desktop\Screenshot_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4038" y="771525"/>
            <a:ext cx="3081337" cy="4105275"/>
          </a:xfrm>
          <a:prstGeom prst="rect">
            <a:avLst/>
          </a:prstGeom>
          <a:noFill/>
          <a:ln w="1587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4579" name="Объект 2"/>
          <p:cNvSpPr>
            <a:spLocks noGrp="1"/>
          </p:cNvSpPr>
          <p:nvPr>
            <p:ph idx="1"/>
          </p:nvPr>
        </p:nvSpPr>
        <p:spPr>
          <a:xfrm>
            <a:off x="250825" y="842963"/>
            <a:ext cx="4968875" cy="4105275"/>
          </a:xfrm>
        </p:spPr>
        <p:txBody>
          <a:bodyPr/>
          <a:lstStyle/>
          <a:p>
            <a:pPr algn="just" eaLnBrk="1" hangingPunct="1"/>
            <a:r>
              <a:rPr lang="ru-RU" sz="2200">
                <a:solidFill>
                  <a:schemeClr val="tx2"/>
                </a:solidFill>
                <a:latin typeface="Century Gothic" pitchFamily="34" charset="0"/>
              </a:rPr>
              <a:t>Состоит из 4-х заданий</a:t>
            </a:r>
          </a:p>
          <a:p>
            <a:pPr algn="just" eaLnBrk="1" hangingPunct="1"/>
            <a:r>
              <a:rPr lang="ru-RU" sz="2200">
                <a:solidFill>
                  <a:schemeClr val="tx2"/>
                </a:solidFill>
                <a:latin typeface="Century Gothic" pitchFamily="34" charset="0"/>
              </a:rPr>
              <a:t>2-е задание включает в себя поле для заметок – </a:t>
            </a:r>
            <a:r>
              <a:rPr lang="ru-RU" sz="2200">
                <a:solidFill>
                  <a:srgbClr val="C00000"/>
                </a:solidFill>
                <a:latin typeface="Century Gothic" pitchFamily="34" charset="0"/>
              </a:rPr>
              <a:t>тиражировать по количеству распределенных в аудиторию участников</a:t>
            </a:r>
          </a:p>
          <a:p>
            <a:pPr algn="just" eaLnBrk="1" hangingPunct="1"/>
            <a:r>
              <a:rPr lang="ru-RU" sz="2200">
                <a:solidFill>
                  <a:schemeClr val="tx2"/>
                </a:solidFill>
                <a:latin typeface="Century Gothic" pitchFamily="34" charset="0"/>
              </a:rPr>
              <a:t>3-е и 4-е задания включают карточки для участников и экзаменаторов-собеседников, которые необходимо </a:t>
            </a:r>
            <a:r>
              <a:rPr lang="ru-RU" sz="2200">
                <a:solidFill>
                  <a:srgbClr val="C00000"/>
                </a:solidFill>
                <a:latin typeface="Century Gothic" pitchFamily="34" charset="0"/>
              </a:rPr>
              <a:t>разрезать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65" name="Group 21"/>
          <p:cNvGraphicFramePr>
            <a:graphicFrameLocks noGrp="1"/>
          </p:cNvGraphicFramePr>
          <p:nvPr>
            <p:ph idx="4294967295"/>
          </p:nvPr>
        </p:nvGraphicFramePr>
        <p:xfrm>
          <a:off x="107950" y="708025"/>
          <a:ext cx="8928992" cy="4160520"/>
        </p:xfrm>
        <a:graphic>
          <a:graphicData uri="http://schemas.openxmlformats.org/drawingml/2006/table">
            <a:tbl>
              <a:tblPr/>
              <a:tblGrid>
                <a:gridCol w="17864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425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Категория работника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Действия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Экзаменатор-собеседник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вносит данные участника итогового собеседования в </a:t>
                      </a:r>
                      <a:r>
                        <a:rPr kumimoji="0" lang="ru-RU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ведомость учета проведения итогового собеседования</a:t>
                      </a: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 в аудитории</a:t>
                      </a:r>
                    </a:p>
                    <a:p>
                      <a:pPr marL="10800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выдает участнику итогового собеседования КИМ</a:t>
                      </a:r>
                    </a:p>
                    <a:p>
                      <a:pPr marL="10800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фиксирует время начала ответа и время окончания ответа каждого участника</a:t>
                      </a:r>
                    </a:p>
                    <a:p>
                      <a:pPr marL="10800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проводит собеседование</a:t>
                      </a:r>
                    </a:p>
                    <a:p>
                      <a:pPr marL="10800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следит за соблюдением временного регламента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253356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9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Эксперт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-285750" algn="just" defTabSz="777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оценивает ответ участника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253356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108000" marR="0" lvl="0" indent="-285750" algn="just" defTabSz="777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 заносит в протокол эксперта для оценивания ответов участников итогового собеседования необходимые сведения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9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Организатор вне аудитории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-285750" algn="just" defTabSz="777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 сопровождает  участников  итогового собеседования в аудитории проведения</a:t>
                      </a:r>
                    </a:p>
                    <a:p>
                      <a:pPr marL="108000" marR="0" lvl="0" indent="-285750" algn="just" defTabSz="777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провожает участников по окончании итогового собеседования в класс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253356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5618" name="Заголовок 1"/>
          <p:cNvSpPr>
            <a:spLocks/>
          </p:cNvSpPr>
          <p:nvPr/>
        </p:nvSpPr>
        <p:spPr bwMode="auto">
          <a:xfrm>
            <a:off x="827088" y="123825"/>
            <a:ext cx="7886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685800">
              <a:lnSpc>
                <a:spcPct val="90000"/>
              </a:lnSpc>
            </a:pPr>
            <a:r>
              <a:rPr lang="ru-RU" sz="2800" b="1">
                <a:solidFill>
                  <a:srgbClr val="007DEE"/>
                </a:solidFill>
                <a:latin typeface="Century Gothic" pitchFamily="34" charset="0"/>
              </a:rPr>
              <a:t>Проведение ИС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2"/>
          <p:cNvSpPr txBox="1">
            <a:spLocks noChangeArrowheads="1"/>
          </p:cNvSpPr>
          <p:nvPr/>
        </p:nvSpPr>
        <p:spPr bwMode="auto">
          <a:xfrm>
            <a:off x="827088" y="1276350"/>
            <a:ext cx="7345362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tx2"/>
                </a:solidFill>
                <a:latin typeface="Century Gothic" pitchFamily="34" charset="0"/>
              </a:rPr>
              <a:t>Подробные инструкции для всех категорий работников, привлекаемых к ИС, приведены в </a:t>
            </a:r>
            <a:r>
              <a:rPr lang="ru-RU" sz="3200" b="1">
                <a:solidFill>
                  <a:srgbClr val="FF0000"/>
                </a:solidFill>
                <a:latin typeface="Century Gothic" pitchFamily="34" charset="0"/>
              </a:rPr>
              <a:t>методических рекомендациях Рособрнадзора.</a:t>
            </a:r>
          </a:p>
        </p:txBody>
      </p:sp>
      <p:sp>
        <p:nvSpPr>
          <p:cNvPr id="26626" name="Заголовок 1"/>
          <p:cNvSpPr>
            <a:spLocks/>
          </p:cNvSpPr>
          <p:nvPr/>
        </p:nvSpPr>
        <p:spPr bwMode="auto">
          <a:xfrm>
            <a:off x="827088" y="123825"/>
            <a:ext cx="7886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685800">
              <a:lnSpc>
                <a:spcPct val="90000"/>
              </a:lnSpc>
            </a:pPr>
            <a:r>
              <a:rPr lang="ru-RU" sz="2800" b="1">
                <a:solidFill>
                  <a:srgbClr val="007DEE"/>
                </a:solidFill>
                <a:latin typeface="Century Gothic" pitchFamily="34" charset="0"/>
              </a:rPr>
              <a:t>Проведение ИС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 descr="C:\Users\tkorsunova\Desktop\phot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938" y="987425"/>
            <a:ext cx="4224337" cy="3168650"/>
          </a:xfrm>
          <a:prstGeom prst="rect">
            <a:avLst/>
          </a:prstGeom>
          <a:noFill/>
          <a:ln w="158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7650" name="Picture 2" descr="C:\Users\tkorsunova\Desktop\photo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1988" y="1635125"/>
            <a:ext cx="4032250" cy="3024188"/>
          </a:xfrm>
          <a:prstGeom prst="rect">
            <a:avLst/>
          </a:prstGeom>
          <a:noFill/>
          <a:ln w="1587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7651" name="Заголовок 1"/>
          <p:cNvSpPr>
            <a:spLocks/>
          </p:cNvSpPr>
          <p:nvPr/>
        </p:nvSpPr>
        <p:spPr bwMode="auto">
          <a:xfrm>
            <a:off x="827088" y="123825"/>
            <a:ext cx="7886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685800">
              <a:lnSpc>
                <a:spcPct val="90000"/>
              </a:lnSpc>
            </a:pPr>
            <a:r>
              <a:rPr lang="ru-RU" sz="2800" b="1">
                <a:solidFill>
                  <a:srgbClr val="007DEE"/>
                </a:solidFill>
                <a:latin typeface="Century Gothic" pitchFamily="34" charset="0"/>
              </a:rPr>
              <a:t>Проведение ИС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088" y="123825"/>
            <a:ext cx="7886700" cy="523875"/>
          </a:xfrm>
        </p:spPr>
        <p:txBody>
          <a:bodyPr/>
          <a:lstStyle/>
          <a:p>
            <a:pPr algn="r" eaLnBrk="1" hangingPunct="1"/>
            <a:r>
              <a:rPr lang="ru-RU" sz="2800" b="1">
                <a:solidFill>
                  <a:srgbClr val="007DEE"/>
                </a:solidFill>
                <a:latin typeface="Century Gothic" pitchFamily="34" charset="0"/>
              </a:rPr>
              <a:t>Проведение ИС</a:t>
            </a:r>
          </a:p>
        </p:txBody>
      </p:sp>
      <p:sp>
        <p:nvSpPr>
          <p:cNvPr id="28674" name="Объект 2"/>
          <p:cNvSpPr>
            <a:spLocks noGrp="1"/>
          </p:cNvSpPr>
          <p:nvPr>
            <p:ph idx="4294967295"/>
          </p:nvPr>
        </p:nvSpPr>
        <p:spPr>
          <a:xfrm>
            <a:off x="611188" y="842963"/>
            <a:ext cx="7886700" cy="3552825"/>
          </a:xfrm>
        </p:spPr>
        <p:txBody>
          <a:bodyPr/>
          <a:lstStyle/>
          <a:p>
            <a:pPr algn="just" eaLnBrk="1" hangingPunct="1"/>
            <a:r>
              <a:rPr lang="ru-RU" sz="2200">
                <a:solidFill>
                  <a:schemeClr val="tx2"/>
                </a:solidFill>
                <a:latin typeface="Century Gothic" pitchFamily="34" charset="0"/>
              </a:rPr>
              <a:t>Прежде чем приступить к ответу, участник итогового собеседования ОБЯЗАТЕЛЬНО проговаривает в средство аудиозаписи свою фамилию, имя, отчество, </a:t>
            </a:r>
            <a:r>
              <a:rPr lang="ru-RU" sz="2200" b="1">
                <a:solidFill>
                  <a:srgbClr val="C51D21"/>
                </a:solidFill>
                <a:latin typeface="Century Gothic" pitchFamily="34" charset="0"/>
              </a:rPr>
              <a:t>номер варианта</a:t>
            </a:r>
          </a:p>
          <a:p>
            <a:pPr algn="just" eaLnBrk="1" hangingPunct="1"/>
            <a:r>
              <a:rPr lang="ru-RU" sz="2200">
                <a:solidFill>
                  <a:schemeClr val="tx2"/>
                </a:solidFill>
                <a:latin typeface="Century Gothic" pitchFamily="34" charset="0"/>
              </a:rPr>
              <a:t>Перед ответом на каждое задание участник итогового собеседования произносит номер задания</a:t>
            </a:r>
          </a:p>
          <a:p>
            <a:pPr algn="just" eaLnBrk="1" hangingPunct="1"/>
            <a:r>
              <a:rPr lang="ru-RU" sz="2200">
                <a:solidFill>
                  <a:schemeClr val="tx2"/>
                </a:solidFill>
                <a:latin typeface="Century Gothic" pitchFamily="34" charset="0"/>
              </a:rPr>
              <a:t>При выполнении задания 2 (пересказ) исходный текст необходимо забрать у участника</a:t>
            </a:r>
          </a:p>
          <a:p>
            <a:pPr algn="just" eaLnBrk="1" hangingPunct="1"/>
            <a:r>
              <a:rPr lang="ru-RU" sz="2200">
                <a:solidFill>
                  <a:srgbClr val="C00000"/>
                </a:solidFill>
                <a:latin typeface="Century Gothic" pitchFamily="34" charset="0"/>
              </a:rPr>
              <a:t>Эксперт не должен вмешиваться в беседу участника и экзаменатора-собеседника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ъект 2"/>
          <p:cNvSpPr>
            <a:spLocks noGrp="1"/>
          </p:cNvSpPr>
          <p:nvPr>
            <p:ph idx="1"/>
          </p:nvPr>
        </p:nvSpPr>
        <p:spPr>
          <a:xfrm>
            <a:off x="5651500" y="1276350"/>
            <a:ext cx="3457575" cy="3494088"/>
          </a:xfrm>
        </p:spPr>
        <p:txBody>
          <a:bodyPr/>
          <a:lstStyle/>
          <a:p>
            <a:pPr eaLnBrk="1" hangingPunct="1"/>
            <a:r>
              <a:rPr lang="ru-RU" sz="2200" b="1">
                <a:solidFill>
                  <a:srgbClr val="C51D21"/>
                </a:solidFill>
                <a:latin typeface="Century Gothic" pitchFamily="34" charset="0"/>
              </a:rPr>
              <a:t>Выгружается из РИС</a:t>
            </a:r>
            <a:r>
              <a:rPr lang="ru-RU" sz="220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200" b="1">
                <a:solidFill>
                  <a:srgbClr val="C51D21"/>
                </a:solidFill>
                <a:latin typeface="Century Gothic" pitchFamily="34" charset="0"/>
              </a:rPr>
              <a:t>в РЦОИ, передается в ОО через ОМС</a:t>
            </a:r>
          </a:p>
          <a:p>
            <a:pPr eaLnBrk="1" hangingPunct="1"/>
            <a:r>
              <a:rPr lang="ru-RU" sz="2200">
                <a:solidFill>
                  <a:schemeClr val="tx2"/>
                </a:solidFill>
                <a:latin typeface="Century Gothic" pitchFamily="34" charset="0"/>
              </a:rPr>
              <a:t>Ответственный организатор ОО заполняет поле «номер аудитории»</a:t>
            </a:r>
          </a:p>
          <a:p>
            <a:pPr eaLnBrk="1" hangingPunct="1"/>
            <a:r>
              <a:rPr lang="ru-RU" sz="2200">
                <a:solidFill>
                  <a:schemeClr val="tx2"/>
                </a:solidFill>
                <a:latin typeface="Century Gothic" pitchFamily="34" charset="0"/>
              </a:rPr>
              <a:t>1 экземпляр выдается организатору вне аудитории</a:t>
            </a:r>
          </a:p>
        </p:txBody>
      </p:sp>
      <p:pic>
        <p:nvPicPr>
          <p:cNvPr id="29698" name="Picture 2" descr="C:\Users\tkorsunova\Desktop\Screenshot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47788"/>
            <a:ext cx="5310188" cy="3168650"/>
          </a:xfrm>
          <a:prstGeom prst="rect">
            <a:avLst/>
          </a:prstGeom>
          <a:noFill/>
          <a:ln w="1587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9699" name="TextBox 1"/>
          <p:cNvSpPr txBox="1">
            <a:spLocks noChangeArrowheads="1"/>
          </p:cNvSpPr>
          <p:nvPr/>
        </p:nvSpPr>
        <p:spPr bwMode="auto">
          <a:xfrm>
            <a:off x="250825" y="812800"/>
            <a:ext cx="4321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  <a:latin typeface="Century Gothic" pitchFamily="34" charset="0"/>
              </a:rPr>
              <a:t>ИС-01 «Список участников ИС»</a:t>
            </a:r>
          </a:p>
        </p:txBody>
      </p:sp>
      <p:sp>
        <p:nvSpPr>
          <p:cNvPr id="29700" name="Заголовок 1"/>
          <p:cNvSpPr txBox="1">
            <a:spLocks/>
          </p:cNvSpPr>
          <p:nvPr/>
        </p:nvSpPr>
        <p:spPr bwMode="auto">
          <a:xfrm>
            <a:off x="827088" y="0"/>
            <a:ext cx="7886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 anchor="ctr"/>
          <a:lstStyle/>
          <a:p>
            <a:pPr algn="r" defTabSz="685800">
              <a:lnSpc>
                <a:spcPct val="90000"/>
              </a:lnSpc>
            </a:pPr>
            <a:r>
              <a:rPr lang="ru-RU" sz="2800" b="1">
                <a:solidFill>
                  <a:srgbClr val="007DEE"/>
                </a:solidFill>
                <a:latin typeface="Century Gothic" pitchFamily="34" charset="0"/>
              </a:rPr>
              <a:t>Формы отчета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ъект 2"/>
          <p:cNvSpPr>
            <a:spLocks noGrp="1"/>
          </p:cNvSpPr>
          <p:nvPr>
            <p:ph idx="1"/>
          </p:nvPr>
        </p:nvSpPr>
        <p:spPr>
          <a:xfrm>
            <a:off x="4787900" y="1419225"/>
            <a:ext cx="4321175" cy="3455988"/>
          </a:xfrm>
        </p:spPr>
        <p:txBody>
          <a:bodyPr/>
          <a:lstStyle/>
          <a:p>
            <a:pPr eaLnBrk="1" hangingPunct="1"/>
            <a:r>
              <a:rPr lang="ru-RU" sz="2000">
                <a:solidFill>
                  <a:schemeClr val="tx2"/>
                </a:solidFill>
                <a:latin typeface="Century Gothic" pitchFamily="34" charset="0"/>
              </a:rPr>
              <a:t>Заполняется экзаменатором-собеседником в процессе проведения ИС</a:t>
            </a:r>
          </a:p>
          <a:p>
            <a:pPr eaLnBrk="1" hangingPunct="1"/>
            <a:r>
              <a:rPr lang="ru-RU" sz="2000">
                <a:solidFill>
                  <a:schemeClr val="tx2"/>
                </a:solidFill>
                <a:latin typeface="Century Gothic" pitchFamily="34" charset="0"/>
              </a:rPr>
              <a:t>По окончании ответа каждый участник ставит подпись</a:t>
            </a:r>
          </a:p>
          <a:p>
            <a:pPr eaLnBrk="1" hangingPunct="1"/>
            <a:r>
              <a:rPr lang="ru-RU" sz="2000">
                <a:solidFill>
                  <a:schemeClr val="tx2"/>
                </a:solidFill>
                <a:latin typeface="Century Gothic" pitchFamily="34" charset="0"/>
              </a:rPr>
              <a:t>Заверяется подписями экзаменатора-собеседника и эксперта в аудитории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75" y="1482725"/>
            <a:ext cx="4541838" cy="2528888"/>
          </a:xfrm>
          <a:prstGeom prst="rect">
            <a:avLst/>
          </a:prstGeom>
          <a:ln w="12700">
            <a:solidFill>
              <a:schemeClr val="tx2">
                <a:lumMod val="50000"/>
              </a:schemeClr>
            </a:solidFill>
          </a:ln>
        </p:spPr>
      </p:pic>
      <p:sp>
        <p:nvSpPr>
          <p:cNvPr id="30723" name="TextBox 5"/>
          <p:cNvSpPr txBox="1">
            <a:spLocks noChangeArrowheads="1"/>
          </p:cNvSpPr>
          <p:nvPr/>
        </p:nvSpPr>
        <p:spPr bwMode="auto">
          <a:xfrm>
            <a:off x="179388" y="915988"/>
            <a:ext cx="7272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  <a:latin typeface="Century Gothic" pitchFamily="34" charset="0"/>
              </a:rPr>
              <a:t>ИС-02 «Ведомость учета проведения ИС в аудитории»</a:t>
            </a:r>
          </a:p>
        </p:txBody>
      </p:sp>
      <p:sp>
        <p:nvSpPr>
          <p:cNvPr id="30724" name="Заголовок 1"/>
          <p:cNvSpPr txBox="1">
            <a:spLocks/>
          </p:cNvSpPr>
          <p:nvPr/>
        </p:nvSpPr>
        <p:spPr bwMode="auto">
          <a:xfrm>
            <a:off x="827088" y="0"/>
            <a:ext cx="7886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 anchor="ctr"/>
          <a:lstStyle/>
          <a:p>
            <a:pPr algn="r" defTabSz="685800">
              <a:lnSpc>
                <a:spcPct val="90000"/>
              </a:lnSpc>
            </a:pPr>
            <a:r>
              <a:rPr lang="ru-RU" sz="2800" b="1">
                <a:solidFill>
                  <a:srgbClr val="007DEE"/>
                </a:solidFill>
                <a:latin typeface="Century Gothic" pitchFamily="34" charset="0"/>
              </a:rPr>
              <a:t>Формы отчета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038" y="647700"/>
            <a:ext cx="2825750" cy="4176713"/>
          </a:xfrm>
          <a:prstGeom prst="rect">
            <a:avLst/>
          </a:prstGeom>
          <a:ln w="12700">
            <a:solidFill>
              <a:schemeClr val="tx2">
                <a:lumMod val="50000"/>
              </a:schemeClr>
            </a:solidFill>
          </a:ln>
        </p:spPr>
      </p:pic>
      <p:sp>
        <p:nvSpPr>
          <p:cNvPr id="31746" name="TextBox 8"/>
          <p:cNvSpPr txBox="1">
            <a:spLocks noChangeArrowheads="1"/>
          </p:cNvSpPr>
          <p:nvPr/>
        </p:nvSpPr>
        <p:spPr bwMode="auto">
          <a:xfrm>
            <a:off x="468313" y="700088"/>
            <a:ext cx="52562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  <a:latin typeface="Century Gothic" pitchFamily="34" charset="0"/>
              </a:rPr>
              <a:t>ИС-08 «Акт о досрочном завершении ИС по уважительным причинам»</a:t>
            </a:r>
          </a:p>
        </p:txBody>
      </p:sp>
      <p:sp>
        <p:nvSpPr>
          <p:cNvPr id="31747" name="Объект 2"/>
          <p:cNvSpPr>
            <a:spLocks noGrp="1"/>
          </p:cNvSpPr>
          <p:nvPr>
            <p:ph idx="4294967295"/>
          </p:nvPr>
        </p:nvSpPr>
        <p:spPr>
          <a:xfrm>
            <a:off x="395288" y="1635125"/>
            <a:ext cx="4321175" cy="2232025"/>
          </a:xfrm>
        </p:spPr>
        <p:txBody>
          <a:bodyPr/>
          <a:lstStyle/>
          <a:p>
            <a:pPr eaLnBrk="1" hangingPunct="1"/>
            <a:r>
              <a:rPr lang="ru-RU" sz="2200">
                <a:solidFill>
                  <a:schemeClr val="tx2"/>
                </a:solidFill>
                <a:latin typeface="Century Gothic" pitchFamily="34" charset="0"/>
              </a:rPr>
              <a:t>Заполняется ответственным организатором ОО</a:t>
            </a:r>
          </a:p>
          <a:p>
            <a:pPr eaLnBrk="1" hangingPunct="1"/>
            <a:r>
              <a:rPr lang="ru-RU" sz="2200">
                <a:solidFill>
                  <a:schemeClr val="tx2"/>
                </a:solidFill>
                <a:latin typeface="Century Gothic" pitchFamily="34" charset="0"/>
              </a:rPr>
              <a:t>Заверяется подписью руководителя ОО</a:t>
            </a:r>
          </a:p>
          <a:p>
            <a:pPr eaLnBrk="1" hangingPunct="1"/>
            <a:r>
              <a:rPr lang="ru-RU" sz="2200">
                <a:solidFill>
                  <a:schemeClr val="tx2"/>
                </a:solidFill>
                <a:latin typeface="Century Gothic" pitchFamily="34" charset="0"/>
              </a:rPr>
              <a:t>можно скачать с техпортала РЦОИ</a:t>
            </a:r>
          </a:p>
          <a:p>
            <a:pPr eaLnBrk="1" hangingPunct="1">
              <a:buFont typeface="Arial" charset="0"/>
              <a:buNone/>
            </a:pPr>
            <a:endParaRPr lang="ru-RU" sz="2200">
              <a:solidFill>
                <a:schemeClr val="tx2"/>
              </a:solidFill>
              <a:latin typeface="Century Gothic" pitchFamily="34" charset="0"/>
            </a:endParaRPr>
          </a:p>
          <a:p>
            <a:pPr eaLnBrk="1" hangingPunct="1"/>
            <a:endParaRPr lang="ru-RU" sz="220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31748" name="Заголовок 1"/>
          <p:cNvSpPr txBox="1">
            <a:spLocks/>
          </p:cNvSpPr>
          <p:nvPr/>
        </p:nvSpPr>
        <p:spPr bwMode="auto">
          <a:xfrm>
            <a:off x="827088" y="0"/>
            <a:ext cx="7886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 anchor="ctr"/>
          <a:lstStyle/>
          <a:p>
            <a:pPr algn="r" defTabSz="685800">
              <a:lnSpc>
                <a:spcPct val="90000"/>
              </a:lnSpc>
            </a:pPr>
            <a:r>
              <a:rPr lang="ru-RU" sz="2800" b="1">
                <a:solidFill>
                  <a:srgbClr val="007DEE"/>
                </a:solidFill>
                <a:latin typeface="Century Gothic" pitchFamily="34" charset="0"/>
              </a:rPr>
              <a:t>Формы отчета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 txBox="1">
            <a:spLocks/>
          </p:cNvSpPr>
          <p:nvPr/>
        </p:nvSpPr>
        <p:spPr bwMode="auto">
          <a:xfrm>
            <a:off x="827088" y="0"/>
            <a:ext cx="7886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 anchor="ctr"/>
          <a:lstStyle/>
          <a:p>
            <a:pPr algn="r" defTabSz="685800">
              <a:lnSpc>
                <a:spcPct val="90000"/>
              </a:lnSpc>
            </a:pPr>
            <a:r>
              <a:rPr lang="ru-RU" sz="2800" b="1">
                <a:solidFill>
                  <a:srgbClr val="007DEE"/>
                </a:solidFill>
                <a:latin typeface="Century Gothic" pitchFamily="34" charset="0"/>
              </a:rPr>
              <a:t>Формы отчета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2284413"/>
            <a:ext cx="8283575" cy="2619375"/>
          </a:xfrm>
          <a:prstGeom prst="rect">
            <a:avLst/>
          </a:prstGeom>
          <a:ln w="12700">
            <a:solidFill>
              <a:schemeClr val="tx2">
                <a:lumMod val="50000"/>
              </a:schemeClr>
            </a:solidFill>
          </a:ln>
        </p:spPr>
      </p:pic>
      <p:sp>
        <p:nvSpPr>
          <p:cNvPr id="32771" name="Объект 2"/>
          <p:cNvSpPr>
            <a:spLocks noGrp="1"/>
          </p:cNvSpPr>
          <p:nvPr>
            <p:ph idx="4294967295"/>
          </p:nvPr>
        </p:nvSpPr>
        <p:spPr>
          <a:xfrm>
            <a:off x="468313" y="1058863"/>
            <a:ext cx="8355012" cy="3494087"/>
          </a:xfrm>
        </p:spPr>
        <p:txBody>
          <a:bodyPr/>
          <a:lstStyle/>
          <a:p>
            <a:pPr algn="just" eaLnBrk="1" hangingPunct="1"/>
            <a:r>
              <a:rPr lang="ru-RU" sz="2000">
                <a:solidFill>
                  <a:schemeClr val="tx2"/>
                </a:solidFill>
                <a:latin typeface="Century Gothic" pitchFamily="34" charset="0"/>
              </a:rPr>
              <a:t>использование данной формы не является обязательным</a:t>
            </a:r>
          </a:p>
          <a:p>
            <a:pPr algn="just" eaLnBrk="1" hangingPunct="1"/>
            <a:r>
              <a:rPr lang="ru-RU" sz="2000">
                <a:solidFill>
                  <a:schemeClr val="tx2"/>
                </a:solidFill>
                <a:latin typeface="Century Gothic" pitchFamily="34" charset="0"/>
              </a:rPr>
              <a:t>«рабочая» форма эксперта</a:t>
            </a:r>
          </a:p>
          <a:p>
            <a:pPr algn="just" eaLnBrk="1" hangingPunct="1"/>
            <a:r>
              <a:rPr lang="ru-RU" sz="2000">
                <a:solidFill>
                  <a:schemeClr val="tx2"/>
                </a:solidFill>
                <a:latin typeface="Century Gothic" pitchFamily="34" charset="0"/>
              </a:rPr>
              <a:t>можно скачать с техпортала РЦОИ</a:t>
            </a:r>
          </a:p>
          <a:p>
            <a:pPr algn="just" eaLnBrk="1" hangingPunct="1"/>
            <a:endParaRPr lang="ru-RU" sz="2000"/>
          </a:p>
        </p:txBody>
      </p:sp>
      <p:sp>
        <p:nvSpPr>
          <p:cNvPr id="32772" name="TextBox 6"/>
          <p:cNvSpPr txBox="1">
            <a:spLocks noChangeArrowheads="1"/>
          </p:cNvSpPr>
          <p:nvPr/>
        </p:nvSpPr>
        <p:spPr bwMode="auto">
          <a:xfrm>
            <a:off x="468313" y="658813"/>
            <a:ext cx="8496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  <a:latin typeface="Century Gothic" pitchFamily="34" charset="0"/>
              </a:rPr>
              <a:t>ИС-04 «Специализированная форма черновика для эксперта»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 txBox="1">
            <a:spLocks/>
          </p:cNvSpPr>
          <p:nvPr/>
        </p:nvSpPr>
        <p:spPr bwMode="auto">
          <a:xfrm>
            <a:off x="827088" y="0"/>
            <a:ext cx="7886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 anchor="ctr"/>
          <a:lstStyle/>
          <a:p>
            <a:pPr algn="r" defTabSz="685800">
              <a:lnSpc>
                <a:spcPct val="90000"/>
              </a:lnSpc>
            </a:pPr>
            <a:r>
              <a:rPr lang="ru-RU" sz="2800" b="1">
                <a:solidFill>
                  <a:srgbClr val="007DEE"/>
                </a:solidFill>
                <a:latin typeface="Century Gothic" pitchFamily="34" charset="0"/>
              </a:rPr>
              <a:t>Формы отчета</a:t>
            </a:r>
          </a:p>
        </p:txBody>
      </p:sp>
      <p:sp>
        <p:nvSpPr>
          <p:cNvPr id="33794" name="Объект 2"/>
          <p:cNvSpPr>
            <a:spLocks noGrp="1"/>
          </p:cNvSpPr>
          <p:nvPr>
            <p:ph idx="1"/>
          </p:nvPr>
        </p:nvSpPr>
        <p:spPr>
          <a:xfrm>
            <a:off x="250825" y="915988"/>
            <a:ext cx="5400675" cy="33845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800"/>
              </a:spcBef>
              <a:buFont typeface="Arial" charset="0"/>
              <a:buNone/>
            </a:pPr>
            <a:r>
              <a:rPr lang="ru-RU" b="1">
                <a:solidFill>
                  <a:srgbClr val="C00000"/>
                </a:solidFill>
              </a:rPr>
              <a:t>   </a:t>
            </a:r>
            <a:r>
              <a:rPr lang="ru-RU" sz="2000" b="1">
                <a:solidFill>
                  <a:srgbClr val="C00000"/>
                </a:solidFill>
                <a:latin typeface="Century Gothic" pitchFamily="34" charset="0"/>
              </a:rPr>
              <a:t>ИС-03</a:t>
            </a:r>
            <a:r>
              <a:rPr lang="ru-RU" sz="2000">
                <a:latin typeface="Century Gothic" pitchFamily="34" charset="0"/>
              </a:rPr>
              <a:t> </a:t>
            </a:r>
            <a:r>
              <a:rPr lang="ru-RU" sz="2000" b="1">
                <a:solidFill>
                  <a:srgbClr val="C00000"/>
                </a:solidFill>
                <a:latin typeface="Century Gothic" pitchFamily="34" charset="0"/>
              </a:rPr>
              <a:t>«Протокол эксперта для оценивания ответов участников ИС»</a:t>
            </a:r>
            <a:r>
              <a:rPr lang="ru-RU"/>
              <a:t> з</a:t>
            </a:r>
            <a:r>
              <a:rPr lang="ru-RU" sz="2000">
                <a:solidFill>
                  <a:schemeClr val="tx2"/>
                </a:solidFill>
                <a:latin typeface="Century Gothic" pitchFamily="34" charset="0"/>
              </a:rPr>
              <a:t>аполняется экспертом на каждого участника ИС отдельно в режиме реального времени.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endParaRPr lang="ru-RU" sz="2000" b="1" i="1">
              <a:solidFill>
                <a:srgbClr val="C51D21"/>
              </a:solidFill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ru-RU" sz="2000" b="1" i="1">
                <a:solidFill>
                  <a:srgbClr val="C51D21"/>
                </a:solidFill>
                <a:latin typeface="Century Gothic" pitchFamily="34" charset="0"/>
              </a:rPr>
              <a:t>  !!! Важно</a:t>
            </a:r>
            <a:r>
              <a:rPr lang="ru-RU" sz="2000">
                <a:solidFill>
                  <a:schemeClr val="tx2"/>
                </a:solidFill>
                <a:latin typeface="Century Gothic" pitchFamily="34" charset="0"/>
              </a:rPr>
              <a:t> провести тренировочные мероприятия с экспертами по заполнению протокола (формы ИС-03) во избежание ошибок.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ru-RU" sz="2000">
                <a:solidFill>
                  <a:schemeClr val="tx2"/>
                </a:solidFill>
                <a:latin typeface="Century Gothic" pitchFamily="34" charset="0"/>
              </a:rPr>
              <a:t>  Обратить внимание на следующее: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Char char="-"/>
            </a:pPr>
            <a:r>
              <a:rPr lang="ru-RU" sz="2000">
                <a:solidFill>
                  <a:srgbClr val="C51D21"/>
                </a:solidFill>
                <a:latin typeface="Century Gothic" pitchFamily="34" charset="0"/>
              </a:rPr>
              <a:t>обязательное заполнение всех полей</a:t>
            </a:r>
            <a:r>
              <a:rPr lang="ru-RU" sz="2000">
                <a:solidFill>
                  <a:schemeClr val="tx2"/>
                </a:solidFill>
                <a:latin typeface="Century Gothic" pitchFamily="34" charset="0"/>
              </a:rPr>
              <a:t>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Char char="-"/>
            </a:pPr>
            <a:r>
              <a:rPr lang="ru-RU" sz="2000">
                <a:solidFill>
                  <a:schemeClr val="tx2"/>
                </a:solidFill>
                <a:latin typeface="Century Gothic" pitchFamily="34" charset="0"/>
              </a:rPr>
              <a:t>поле зачет или незачет заполняется  «галочкой».</a:t>
            </a:r>
          </a:p>
          <a:p>
            <a:pPr algn="just" eaLnBrk="1" hangingPunct="1">
              <a:lnSpc>
                <a:spcPct val="70000"/>
              </a:lnSpc>
              <a:buFont typeface="Arial" charset="0"/>
              <a:buNone/>
            </a:pPr>
            <a:endParaRPr lang="ru-RU" sz="1900"/>
          </a:p>
          <a:p>
            <a:pPr algn="just" eaLnBrk="1" hangingPunct="1">
              <a:lnSpc>
                <a:spcPct val="70000"/>
              </a:lnSpc>
            </a:pPr>
            <a:endParaRPr lang="ru-RU" sz="1900"/>
          </a:p>
        </p:txBody>
      </p:sp>
      <p:pic>
        <p:nvPicPr>
          <p:cNvPr id="6" name="Рисунок 5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25" y="627063"/>
            <a:ext cx="3168650" cy="4370387"/>
          </a:xfrm>
          <a:prstGeom prst="rect">
            <a:avLst/>
          </a:prstGeom>
          <a:ln w="12700">
            <a:solidFill>
              <a:schemeClr val="tx2">
                <a:lumMod val="50000"/>
              </a:schemeClr>
            </a:solidFill>
          </a:ln>
        </p:spPr>
      </p:pic>
      <p:pic>
        <p:nvPicPr>
          <p:cNvPr id="33796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4371975"/>
            <a:ext cx="3714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4300538"/>
            <a:ext cx="43180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2"/>
          <p:cNvSpPr>
            <a:spLocks noGrp="1"/>
          </p:cNvSpPr>
          <p:nvPr>
            <p:ph idx="1"/>
          </p:nvPr>
        </p:nvSpPr>
        <p:spPr>
          <a:xfrm>
            <a:off x="684213" y="738188"/>
            <a:ext cx="7993062" cy="3551237"/>
          </a:xfrm>
        </p:spPr>
        <p:txBody>
          <a:bodyPr/>
          <a:lstStyle/>
          <a:p>
            <a:pPr algn="just" eaLnBrk="1" hangingPunct="1"/>
            <a:r>
              <a:rPr lang="ru-RU" sz="2200">
                <a:solidFill>
                  <a:schemeClr val="tx2"/>
                </a:solidFill>
                <a:latin typeface="Century Gothic" pitchFamily="34" charset="0"/>
              </a:rPr>
              <a:t>ИС проводится в период учебного процесса</a:t>
            </a:r>
          </a:p>
          <a:p>
            <a:pPr algn="just" eaLnBrk="1" hangingPunct="1"/>
            <a:r>
              <a:rPr lang="ru-RU" sz="2200">
                <a:solidFill>
                  <a:schemeClr val="tx2"/>
                </a:solidFill>
                <a:latin typeface="Century Gothic" pitchFamily="34" charset="0"/>
              </a:rPr>
              <a:t>ИС проводится в своей ОО с соблюдением санитарных и противоэпидемиологических норм</a:t>
            </a:r>
          </a:p>
          <a:p>
            <a:pPr algn="just" eaLnBrk="1" hangingPunct="1"/>
            <a:r>
              <a:rPr lang="ru-RU" sz="2200">
                <a:solidFill>
                  <a:schemeClr val="tx2"/>
                </a:solidFill>
                <a:latin typeface="Century Gothic" pitchFamily="34" charset="0"/>
              </a:rPr>
              <a:t>К проведению ИС привлекаются работники ОО</a:t>
            </a:r>
          </a:p>
          <a:p>
            <a:pPr algn="just" eaLnBrk="1" hangingPunct="1"/>
            <a:r>
              <a:rPr lang="ru-RU" sz="2200">
                <a:solidFill>
                  <a:schemeClr val="tx2"/>
                </a:solidFill>
                <a:latin typeface="Century Gothic" pitchFamily="34" charset="0"/>
              </a:rPr>
              <a:t>Время начала ИС – 09:00</a:t>
            </a:r>
          </a:p>
          <a:p>
            <a:pPr algn="just" eaLnBrk="1" hangingPunct="1"/>
            <a:r>
              <a:rPr lang="ru-RU" sz="2200">
                <a:solidFill>
                  <a:schemeClr val="tx2"/>
                </a:solidFill>
                <a:latin typeface="Century Gothic" pitchFamily="34" charset="0"/>
              </a:rPr>
              <a:t>КИМ для ИС – на техническом портале РЦОИ (</a:t>
            </a:r>
            <a:r>
              <a:rPr lang="en-US" sz="2200">
                <a:solidFill>
                  <a:schemeClr val="tx2"/>
                </a:solidFill>
                <a:latin typeface="Century Gothic" pitchFamily="34" charset="0"/>
              </a:rPr>
              <a:t>lk.rcoi61.ru) </a:t>
            </a:r>
            <a:r>
              <a:rPr lang="ru-RU" sz="2200">
                <a:solidFill>
                  <a:schemeClr val="tx2"/>
                </a:solidFill>
                <a:latin typeface="Century Gothic" pitchFamily="34" charset="0"/>
              </a:rPr>
              <a:t>не ранее 07:40</a:t>
            </a:r>
          </a:p>
          <a:p>
            <a:pPr algn="just" eaLnBrk="1" hangingPunct="1"/>
            <a:r>
              <a:rPr lang="ru-RU" sz="2200">
                <a:solidFill>
                  <a:schemeClr val="tx2"/>
                </a:solidFill>
                <a:latin typeface="Century Gothic" pitchFamily="34" charset="0"/>
              </a:rPr>
              <a:t>Схема оценивания ответов участников -  экспертом в аудитории проведения непосредственно в  процессе ответа</a:t>
            </a:r>
          </a:p>
          <a:p>
            <a:pPr algn="just" eaLnBrk="1" hangingPunct="1"/>
            <a:r>
              <a:rPr lang="ru-RU" sz="2200">
                <a:solidFill>
                  <a:schemeClr val="tx2"/>
                </a:solidFill>
                <a:latin typeface="Century Gothic" pitchFamily="34" charset="0"/>
              </a:rPr>
              <a:t>Система оценивания «зачет»/«незачет»</a:t>
            </a:r>
          </a:p>
        </p:txBody>
      </p:sp>
      <p:sp>
        <p:nvSpPr>
          <p:cNvPr id="15362" name="Заголовок 1"/>
          <p:cNvSpPr txBox="1">
            <a:spLocks/>
          </p:cNvSpPr>
          <p:nvPr/>
        </p:nvSpPr>
        <p:spPr bwMode="auto">
          <a:xfrm>
            <a:off x="146050" y="-76200"/>
            <a:ext cx="88519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ru-RU" sz="2800" b="1">
                <a:solidFill>
                  <a:srgbClr val="007DEE"/>
                </a:solidFill>
                <a:latin typeface="Century Gothic" pitchFamily="34" charset="0"/>
              </a:rPr>
              <a:t>Общие положения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 txBox="1">
            <a:spLocks/>
          </p:cNvSpPr>
          <p:nvPr/>
        </p:nvSpPr>
        <p:spPr bwMode="auto">
          <a:xfrm>
            <a:off x="827088" y="0"/>
            <a:ext cx="7886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 anchor="ctr"/>
          <a:lstStyle/>
          <a:p>
            <a:pPr algn="r" defTabSz="685800">
              <a:lnSpc>
                <a:spcPct val="90000"/>
              </a:lnSpc>
            </a:pPr>
            <a:r>
              <a:rPr lang="ru-RU" sz="2800" b="1">
                <a:solidFill>
                  <a:srgbClr val="007DEE"/>
                </a:solidFill>
                <a:latin typeface="Century Gothic" pitchFamily="34" charset="0"/>
              </a:rPr>
              <a:t>Ошибки экспертов</a:t>
            </a:r>
          </a:p>
        </p:txBody>
      </p:sp>
      <p:sp>
        <p:nvSpPr>
          <p:cNvPr id="34818" name="Объект 2"/>
          <p:cNvSpPr>
            <a:spLocks noGrp="1"/>
          </p:cNvSpPr>
          <p:nvPr>
            <p:ph idx="4294967295"/>
          </p:nvPr>
        </p:nvSpPr>
        <p:spPr>
          <a:xfrm>
            <a:off x="250825" y="842963"/>
            <a:ext cx="5400675" cy="40338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ru-RU" sz="2000">
                <a:solidFill>
                  <a:schemeClr val="tx2"/>
                </a:solidFill>
                <a:latin typeface="Century Gothic" pitchFamily="34" charset="0"/>
              </a:rPr>
              <a:t>  Ошибки экспертов по заполнению протокола, приводящие к затруднению и нарушению сроков обработки ИС: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endParaRPr lang="ru-RU" sz="900">
              <a:solidFill>
                <a:schemeClr val="tx2"/>
              </a:solidFill>
              <a:latin typeface="Century Gothic" pitchFamily="34" charset="0"/>
            </a:endParaRPr>
          </a:p>
          <a:p>
            <a:pPr algn="just" eaLnBrk="1" hangingPunct="1">
              <a:lnSpc>
                <a:spcPct val="95000"/>
              </a:lnSpc>
              <a:spcBef>
                <a:spcPct val="30000"/>
              </a:spcBef>
            </a:pPr>
            <a:r>
              <a:rPr lang="ru-RU" sz="2000" b="1" i="1">
                <a:solidFill>
                  <a:schemeClr val="tx2"/>
                </a:solidFill>
                <a:latin typeface="Century Gothic" pitchFamily="34" charset="0"/>
              </a:rPr>
              <a:t>БАЛЛЫ ВНЕСЕНЫ НЕ ПО КАЖДОМУ КРИТЕРИЮ ОЦЕНИВАНИЯ;</a:t>
            </a:r>
          </a:p>
          <a:p>
            <a:pPr algn="just" eaLnBrk="1" hangingPunct="1">
              <a:lnSpc>
                <a:spcPct val="95000"/>
              </a:lnSpc>
              <a:spcBef>
                <a:spcPct val="30000"/>
              </a:spcBef>
            </a:pPr>
            <a:r>
              <a:rPr lang="ru-RU" sz="2000" b="1" i="1">
                <a:solidFill>
                  <a:srgbClr val="C51D21"/>
                </a:solidFill>
                <a:latin typeface="Century Gothic" pitchFamily="34" charset="0"/>
              </a:rPr>
              <a:t>СУММА БАЛЛОВ не ВЫСТАВЛЕНА;</a:t>
            </a:r>
            <a:endParaRPr lang="ru-RU" sz="2000" b="1" i="1">
              <a:solidFill>
                <a:schemeClr val="tx2"/>
              </a:solidFill>
              <a:latin typeface="Century Gothic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30000"/>
              </a:spcBef>
            </a:pPr>
            <a:r>
              <a:rPr lang="ru-RU" sz="2000" b="1" i="1">
                <a:solidFill>
                  <a:srgbClr val="C51D21"/>
                </a:solidFill>
                <a:latin typeface="Century Gothic" pitchFamily="34" charset="0"/>
              </a:rPr>
              <a:t>СУММА БАЛЛОВ ПОСЧИТАНО НЕВЕРНО;</a:t>
            </a:r>
          </a:p>
          <a:p>
            <a:pPr eaLnBrk="1" hangingPunct="1">
              <a:lnSpc>
                <a:spcPct val="95000"/>
              </a:lnSpc>
              <a:spcBef>
                <a:spcPct val="30000"/>
              </a:spcBef>
            </a:pPr>
            <a:r>
              <a:rPr lang="ru-RU" sz="2000" b="1" i="1">
                <a:solidFill>
                  <a:srgbClr val="C00000"/>
                </a:solidFill>
                <a:latin typeface="Century Gothic" pitchFamily="34" charset="0"/>
              </a:rPr>
              <a:t>МЕТКА ЗАЧЕТ/НЕЗАЧЕТ ОТСУТСТВУЕТ;</a:t>
            </a:r>
          </a:p>
          <a:p>
            <a:pPr eaLnBrk="1" hangingPunct="1">
              <a:lnSpc>
                <a:spcPct val="95000"/>
              </a:lnSpc>
              <a:spcBef>
                <a:spcPct val="30000"/>
              </a:spcBef>
            </a:pPr>
            <a:r>
              <a:rPr lang="ru-RU" sz="2000" b="1" i="1">
                <a:solidFill>
                  <a:schemeClr val="tx2"/>
                </a:solidFill>
                <a:latin typeface="Century Gothic" pitchFamily="34" charset="0"/>
              </a:rPr>
              <a:t>ПОЛЯ ФИО, ПОДПИСЬ, ДАТА ПРОВЕРКИ НЕ ЗАПОЛНЕНЫ.</a:t>
            </a:r>
          </a:p>
          <a:p>
            <a:pPr algn="just" eaLnBrk="1" hangingPunct="1">
              <a:lnSpc>
                <a:spcPct val="95000"/>
              </a:lnSpc>
              <a:spcBef>
                <a:spcPct val="30000"/>
              </a:spcBef>
            </a:pPr>
            <a:endParaRPr lang="ru-RU" sz="1900"/>
          </a:p>
          <a:p>
            <a:pPr algn="just" eaLnBrk="1" hangingPunct="1">
              <a:lnSpc>
                <a:spcPct val="70000"/>
              </a:lnSpc>
            </a:pPr>
            <a:endParaRPr lang="ru-RU" sz="1900"/>
          </a:p>
        </p:txBody>
      </p:sp>
      <p:pic>
        <p:nvPicPr>
          <p:cNvPr id="6" name="Рисунок 5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25" y="555625"/>
            <a:ext cx="3217863" cy="4464050"/>
          </a:xfrm>
          <a:prstGeom prst="rect">
            <a:avLst/>
          </a:prstGeom>
          <a:ln w="12700">
            <a:solidFill>
              <a:schemeClr val="tx2">
                <a:lumMod val="50000"/>
              </a:schemeClr>
            </a:solidFill>
          </a:ln>
        </p:spPr>
      </p:pic>
      <p:pic>
        <p:nvPicPr>
          <p:cNvPr id="34820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7988" y="4371975"/>
            <a:ext cx="3714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4300538"/>
            <a:ext cx="43180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827088" y="0"/>
            <a:ext cx="7886700" cy="647700"/>
          </a:xfrm>
        </p:spPr>
        <p:txBody>
          <a:bodyPr/>
          <a:lstStyle/>
          <a:p>
            <a:pPr algn="r" eaLnBrk="1" hangingPunct="1"/>
            <a:r>
              <a:rPr lang="ru-RU" sz="2800" b="1">
                <a:solidFill>
                  <a:srgbClr val="007DEE"/>
                </a:solidFill>
                <a:latin typeface="Century Gothic" pitchFamily="34" charset="0"/>
              </a:rPr>
              <a:t>Завершение ИС</a:t>
            </a:r>
          </a:p>
        </p:txBody>
      </p:sp>
      <p:graphicFrame>
        <p:nvGraphicFramePr>
          <p:cNvPr id="35863" name="Group 23"/>
          <p:cNvGraphicFramePr>
            <a:graphicFrameLocks noGrp="1"/>
          </p:cNvGraphicFramePr>
          <p:nvPr>
            <p:ph idx="1"/>
          </p:nvPr>
        </p:nvGraphicFramePr>
        <p:xfrm>
          <a:off x="179388" y="842963"/>
          <a:ext cx="8642350" cy="3886200"/>
        </p:xfrm>
        <a:graphic>
          <a:graphicData uri="http://schemas.openxmlformats.org/drawingml/2006/table">
            <a:tbl>
              <a:tblPr/>
              <a:tblGrid>
                <a:gridCol w="1873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69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Категория работника ИС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Действия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itchFamily="34" charset="0"/>
                        </a:rPr>
                        <a:t>Эксперт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itchFamily="34" charset="0"/>
                        </a:rPr>
                        <a:t>упаковывает протоколы для оценивания ответов участников ИС в доставочный пакет, передает экзаменатору-собеседнику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253356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itchFamily="34" charset="0"/>
                        </a:rPr>
                        <a:t>Экзаменатор-собеседник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777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itchFamily="34" charset="0"/>
                        </a:rPr>
                        <a:t>собирает все материалы, использовавшиеся для проведения ИС (включая протоколы) и передает ответственному организатору ОО в штабе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253356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itchFamily="34" charset="0"/>
                        </a:rPr>
                        <a:t>Технический специалист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777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itchFamily="34" charset="0"/>
                        </a:rPr>
                        <a:t>сохраняет на флеш-накопитель (2 экземпляра) аудиозаписи из всех аудиторий и передает ответственному организатору ОО</a:t>
                      </a:r>
                    </a:p>
                    <a:p>
                      <a:pPr marL="285750" marR="0" lvl="0" indent="-285750" algn="just" defTabSz="777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C51D21"/>
                          </a:solidFill>
                          <a:effectLst/>
                          <a:latin typeface="Century Gothic" pitchFamily="34" charset="0"/>
                        </a:rPr>
                        <a:t>обеспечивает перенос результатов ИС из протоколов в специализированную форму при помощи ПО</a:t>
                      </a: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C51D21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itchFamily="34" charset="0"/>
                        </a:rPr>
                        <a:t>Ответственный организатор ОО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777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itchFamily="34" charset="0"/>
                        </a:rPr>
                        <a:t>обеспечивает сбор всех материалов ИС и передачу их в РЦОИ </a:t>
                      </a: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(через ОМС)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088" y="0"/>
            <a:ext cx="7886700" cy="647700"/>
          </a:xfrm>
        </p:spPr>
        <p:txBody>
          <a:bodyPr/>
          <a:lstStyle/>
          <a:p>
            <a:pPr algn="r" eaLnBrk="1" hangingPunct="1"/>
            <a:r>
              <a:rPr lang="ru-RU" sz="2800" b="1">
                <a:solidFill>
                  <a:srgbClr val="007DEE"/>
                </a:solidFill>
                <a:latin typeface="Century Gothic" pitchFamily="34" charset="0"/>
              </a:rPr>
              <a:t>Перенос результатов ИС в ПО</a:t>
            </a:r>
          </a:p>
        </p:txBody>
      </p:sp>
      <p:sp>
        <p:nvSpPr>
          <p:cNvPr id="36866" name="Объект 2"/>
          <p:cNvSpPr>
            <a:spLocks noGrp="1"/>
          </p:cNvSpPr>
          <p:nvPr>
            <p:ph idx="4294967295"/>
          </p:nvPr>
        </p:nvSpPr>
        <p:spPr>
          <a:xfrm>
            <a:off x="5219700" y="842963"/>
            <a:ext cx="3816350" cy="349408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800"/>
              <a:t>   </a:t>
            </a:r>
            <a:r>
              <a:rPr lang="ru-RU" sz="1900">
                <a:latin typeface="Century Gothic" pitchFamily="34" charset="0"/>
              </a:rPr>
              <a:t>После завершения ИС технический специалист в штабе, используя ведомость учета проведения итогового собеседования в аудитории (форму ИС-02) и протоколы экспертов для оценивания ответов участников ИС (формы ИС-03), переносит в специализированную форму информацию по </a:t>
            </a:r>
            <a:r>
              <a:rPr lang="ru-RU" sz="1900" b="1">
                <a:solidFill>
                  <a:srgbClr val="C00000"/>
                </a:solidFill>
                <a:latin typeface="Century Gothic" pitchFamily="34" charset="0"/>
              </a:rPr>
              <a:t>каждому внесенному в эту форму ранее участнику</a:t>
            </a:r>
            <a:r>
              <a:rPr lang="ru-RU" sz="1900">
                <a:solidFill>
                  <a:srgbClr val="C00000"/>
                </a:solidFill>
                <a:latin typeface="Century Gothic" pitchFamily="34" charset="0"/>
              </a:rPr>
              <a:t> </a:t>
            </a:r>
          </a:p>
        </p:txBody>
      </p:sp>
      <p:pic>
        <p:nvPicPr>
          <p:cNvPr id="36867" name="Picture 6" descr="1_Перенос результатов оценивания Итогового собеседов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35125"/>
            <a:ext cx="4894262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Box 1"/>
          <p:cNvSpPr txBox="1">
            <a:spLocks noChangeArrowheads="1"/>
          </p:cNvSpPr>
          <p:nvPr/>
        </p:nvSpPr>
        <p:spPr bwMode="auto">
          <a:xfrm>
            <a:off x="107950" y="812800"/>
            <a:ext cx="5184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  <a:latin typeface="Century Gothic" pitchFamily="34" charset="0"/>
              </a:rPr>
              <a:t>Запуск ПО – см. Инструкцию по работе со станцией «Результаты ИС»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088" y="0"/>
            <a:ext cx="7886700" cy="647700"/>
          </a:xfrm>
        </p:spPr>
        <p:txBody>
          <a:bodyPr/>
          <a:lstStyle/>
          <a:p>
            <a:pPr algn="r" eaLnBrk="1" hangingPunct="1"/>
            <a:r>
              <a:rPr lang="ru-RU" sz="2800" b="1">
                <a:solidFill>
                  <a:srgbClr val="007DEE"/>
                </a:solidFill>
                <a:latin typeface="Century Gothic" pitchFamily="34" charset="0"/>
              </a:rPr>
              <a:t>Перенос результатов ИС в ПО</a:t>
            </a:r>
          </a:p>
        </p:txBody>
      </p:sp>
      <p:sp>
        <p:nvSpPr>
          <p:cNvPr id="37890" name="Объект 2"/>
          <p:cNvSpPr>
            <a:spLocks noGrp="1"/>
          </p:cNvSpPr>
          <p:nvPr>
            <p:ph idx="4294967295"/>
          </p:nvPr>
        </p:nvSpPr>
        <p:spPr>
          <a:xfrm>
            <a:off x="5219700" y="842963"/>
            <a:ext cx="3816350" cy="349408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/>
              <a:t>   </a:t>
            </a:r>
            <a:r>
              <a:rPr lang="ru-RU" sz="1900">
                <a:latin typeface="Century Gothic" pitchFamily="34" charset="0"/>
              </a:rPr>
              <a:t>После заполнения формы необходимо проверить корректность заполненных данных. Для этого необходимо нажать кнопку «Проверить». </a:t>
            </a:r>
          </a:p>
          <a:p>
            <a:pPr eaLnBrk="1" hangingPunct="1">
              <a:buFont typeface="Arial" charset="0"/>
              <a:buNone/>
            </a:pPr>
            <a:r>
              <a:rPr lang="ru-RU" sz="1900">
                <a:latin typeface="Century Gothic" pitchFamily="34" charset="0"/>
              </a:rPr>
              <a:t>   При наличии не явившихся участников ПО выдаст сообщение:</a:t>
            </a:r>
          </a:p>
        </p:txBody>
      </p:sp>
      <p:pic>
        <p:nvPicPr>
          <p:cNvPr id="37891" name="Picture 4" descr="1_Перенос результатов оценивания Итогового собеседов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915988"/>
            <a:ext cx="4894263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851025"/>
            <a:ext cx="431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6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3508375"/>
            <a:ext cx="3078162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088" y="0"/>
            <a:ext cx="7886700" cy="647700"/>
          </a:xfrm>
        </p:spPr>
        <p:txBody>
          <a:bodyPr/>
          <a:lstStyle/>
          <a:p>
            <a:pPr algn="r" eaLnBrk="1" hangingPunct="1"/>
            <a:r>
              <a:rPr lang="ru-RU" sz="2800" b="1">
                <a:solidFill>
                  <a:srgbClr val="007DEE"/>
                </a:solidFill>
                <a:latin typeface="Century Gothic" pitchFamily="34" charset="0"/>
              </a:rPr>
              <a:t>Перенос результатов ИС в ПО</a:t>
            </a:r>
          </a:p>
        </p:txBody>
      </p:sp>
      <p:sp>
        <p:nvSpPr>
          <p:cNvPr id="38914" name="Объект 2"/>
          <p:cNvSpPr>
            <a:spLocks noGrp="1"/>
          </p:cNvSpPr>
          <p:nvPr>
            <p:ph idx="4294967295"/>
          </p:nvPr>
        </p:nvSpPr>
        <p:spPr>
          <a:xfrm>
            <a:off x="5219700" y="842963"/>
            <a:ext cx="3816350" cy="349408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/>
              <a:t>   </a:t>
            </a:r>
            <a:r>
              <a:rPr lang="ru-RU" sz="1900">
                <a:latin typeface="Century Gothic" pitchFamily="34" charset="0"/>
              </a:rPr>
              <a:t>Необходимо учитывать, что ошибки могут присутствовать во всех листах. При этом станут активными синие стрелки для переключения между ошибочными страницами</a:t>
            </a:r>
            <a:r>
              <a:rPr lang="ru-RU"/>
              <a:t> </a:t>
            </a:r>
          </a:p>
        </p:txBody>
      </p:sp>
      <p:pic>
        <p:nvPicPr>
          <p:cNvPr id="38915" name="Picture 4" descr="1_Перенос результатов оценивания Итогового собеседов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915988"/>
            <a:ext cx="4894263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851025"/>
            <a:ext cx="431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7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2932113"/>
            <a:ext cx="2132012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8" descr="3_Переключение между ошибочными страницам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2787650"/>
            <a:ext cx="2693987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2859088"/>
            <a:ext cx="5032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088" y="0"/>
            <a:ext cx="7886700" cy="647700"/>
          </a:xfrm>
        </p:spPr>
        <p:txBody>
          <a:bodyPr/>
          <a:lstStyle/>
          <a:p>
            <a:pPr algn="r" eaLnBrk="1" hangingPunct="1"/>
            <a:r>
              <a:rPr lang="ru-RU" sz="2800" b="1">
                <a:solidFill>
                  <a:srgbClr val="007DEE"/>
                </a:solidFill>
                <a:latin typeface="Century Gothic" pitchFamily="34" charset="0"/>
              </a:rPr>
              <a:t>Перенос результатов ИС в ПО</a:t>
            </a:r>
          </a:p>
        </p:txBody>
      </p:sp>
      <p:sp>
        <p:nvSpPr>
          <p:cNvPr id="39938" name="Объект 2"/>
          <p:cNvSpPr>
            <a:spLocks noGrp="1"/>
          </p:cNvSpPr>
          <p:nvPr>
            <p:ph idx="4294967295"/>
          </p:nvPr>
        </p:nvSpPr>
        <p:spPr>
          <a:xfrm>
            <a:off x="5219700" y="842963"/>
            <a:ext cx="3816350" cy="349408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/>
              <a:t>   </a:t>
            </a:r>
            <a:r>
              <a:rPr lang="ru-RU" sz="1900">
                <a:latin typeface="Century Gothic" pitchFamily="34" charset="0"/>
              </a:rPr>
              <a:t>После исправления ошибок необходимо вновь нажать кнопку «Проверить». Если все ошибки исправлены, ПО выдаст сообщение:</a:t>
            </a:r>
          </a:p>
        </p:txBody>
      </p:sp>
      <p:pic>
        <p:nvPicPr>
          <p:cNvPr id="39939" name="Picture 4" descr="1_Перенос результатов оценивания Итогового собеседов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915988"/>
            <a:ext cx="4894263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851025"/>
            <a:ext cx="431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9" descr="4_Отсутствие ошибо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2571750"/>
            <a:ext cx="222567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088" y="0"/>
            <a:ext cx="7886700" cy="647700"/>
          </a:xfrm>
        </p:spPr>
        <p:txBody>
          <a:bodyPr/>
          <a:lstStyle/>
          <a:p>
            <a:pPr algn="r" eaLnBrk="1" hangingPunct="1"/>
            <a:r>
              <a:rPr lang="ru-RU" sz="2800" b="1">
                <a:solidFill>
                  <a:srgbClr val="007DEE"/>
                </a:solidFill>
                <a:latin typeface="Century Gothic" pitchFamily="34" charset="0"/>
              </a:rPr>
              <a:t>Перенос результатов ИС в ПО</a:t>
            </a:r>
          </a:p>
        </p:txBody>
      </p:sp>
      <p:sp>
        <p:nvSpPr>
          <p:cNvPr id="40962" name="Объект 2"/>
          <p:cNvSpPr>
            <a:spLocks noGrp="1"/>
          </p:cNvSpPr>
          <p:nvPr>
            <p:ph idx="4294967295"/>
          </p:nvPr>
        </p:nvSpPr>
        <p:spPr>
          <a:xfrm>
            <a:off x="5076825" y="700088"/>
            <a:ext cx="3959225" cy="349408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/>
              <a:t>   </a:t>
            </a:r>
            <a:r>
              <a:rPr lang="ru-RU" sz="1800">
                <a:latin typeface="Century Gothic" pitchFamily="34" charset="0"/>
              </a:rPr>
              <a:t>После исправления всех ошибок и появления сообщения </a:t>
            </a:r>
          </a:p>
          <a:p>
            <a:pPr eaLnBrk="1" hangingPunct="1">
              <a:buFont typeface="Arial" charset="0"/>
              <a:buNone/>
            </a:pPr>
            <a:endParaRPr lang="ru-RU" sz="1800">
              <a:latin typeface="Century Gothic" pitchFamily="34" charset="0"/>
            </a:endParaRPr>
          </a:p>
          <a:p>
            <a:pPr eaLnBrk="1" hangingPunct="1">
              <a:buFont typeface="Arial" charset="0"/>
              <a:buNone/>
            </a:pPr>
            <a:endParaRPr lang="ru-RU" sz="1800">
              <a:latin typeface="Century Gothic" pitchFamily="34" charset="0"/>
            </a:endParaRPr>
          </a:p>
          <a:p>
            <a:pPr eaLnBrk="1" hangingPunct="1">
              <a:buFont typeface="Arial" charset="0"/>
              <a:buNone/>
            </a:pPr>
            <a:endParaRPr lang="ru-RU" sz="1800">
              <a:latin typeface="Century Gothic" pitchFamily="34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1800">
                <a:latin typeface="Century Gothic" pitchFamily="34" charset="0"/>
              </a:rPr>
              <a:t>  необходимо нажать кнопку «Сохранить» (изменения сохранятся в XML-файл) и проверить, что данные обновлены (см. инструкцию).</a:t>
            </a:r>
          </a:p>
          <a:p>
            <a:pPr eaLnBrk="1" hangingPunct="1">
              <a:buFont typeface="Arial" charset="0"/>
              <a:buNone/>
            </a:pPr>
            <a:r>
              <a:rPr lang="ru-RU">
                <a:latin typeface="Century Gothic" pitchFamily="34" charset="0"/>
              </a:rPr>
              <a:t>                                                             </a:t>
            </a:r>
          </a:p>
        </p:txBody>
      </p:sp>
      <p:pic>
        <p:nvPicPr>
          <p:cNvPr id="40963" name="Picture 4" descr="1_Перенос результатов оценивания Итогового собеседов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915988"/>
            <a:ext cx="4894263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347788"/>
            <a:ext cx="431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7" descr="4_Отсутствие ошибо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1347788"/>
            <a:ext cx="1938337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extBox 1"/>
          <p:cNvSpPr txBox="1">
            <a:spLocks noChangeArrowheads="1"/>
          </p:cNvSpPr>
          <p:nvPr/>
        </p:nvSpPr>
        <p:spPr bwMode="auto">
          <a:xfrm>
            <a:off x="179388" y="4156075"/>
            <a:ext cx="8785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!!! Переименовывать XML</a:t>
            </a:r>
            <a:r>
              <a:rPr lang="ru-RU">
                <a:solidFill>
                  <a:srgbClr val="C00000"/>
                </a:solidFill>
              </a:rPr>
              <a:t>-</a:t>
            </a:r>
            <a:r>
              <a:rPr lang="ru-RU" b="1">
                <a:solidFill>
                  <a:srgbClr val="C00000"/>
                </a:solidFill>
              </a:rPr>
              <a:t>файл запрещено. Необходимо передавать файл в РЦОИ с таким же наименованием, с которым он был прислан из РЦОИ.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1257300" y="0"/>
            <a:ext cx="7886700" cy="647700"/>
          </a:xfrm>
        </p:spPr>
        <p:txBody>
          <a:bodyPr/>
          <a:lstStyle/>
          <a:p>
            <a:pPr algn="r" eaLnBrk="1" hangingPunct="1"/>
            <a:r>
              <a:rPr lang="ru-RU" sz="2800" b="1">
                <a:solidFill>
                  <a:srgbClr val="007DEE"/>
                </a:solidFill>
                <a:latin typeface="Century Gothic" pitchFamily="34" charset="0"/>
              </a:rPr>
              <a:t>Передача материалов ИС</a:t>
            </a:r>
          </a:p>
        </p:txBody>
      </p:sp>
      <p:sp>
        <p:nvSpPr>
          <p:cNvPr id="41986" name="Объект 2"/>
          <p:cNvSpPr>
            <a:spLocks noGrp="1"/>
          </p:cNvSpPr>
          <p:nvPr>
            <p:ph idx="1"/>
          </p:nvPr>
        </p:nvSpPr>
        <p:spPr>
          <a:xfrm>
            <a:off x="107950" y="674688"/>
            <a:ext cx="8856663" cy="4468812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b="1">
                <a:solidFill>
                  <a:schemeClr val="tx2"/>
                </a:solidFill>
                <a:latin typeface="Century Gothic" pitchFamily="34" charset="0"/>
              </a:rPr>
              <a:t>По ЗСПД или на электронных носителях ОО-ОМС:</a:t>
            </a:r>
          </a:p>
          <a:p>
            <a:pPr marL="0" indent="0" algn="just" eaLnBrk="1" hangingPunct="1">
              <a:spcBef>
                <a:spcPct val="0"/>
              </a:spcBef>
            </a:pPr>
            <a:r>
              <a:rPr lang="ru-RU">
                <a:solidFill>
                  <a:schemeClr val="tx2"/>
                </a:solidFill>
                <a:latin typeface="Century Gothic" pitchFamily="34" charset="0"/>
              </a:rPr>
              <a:t>аудио-файлы с записями ответов участников ИС, </a:t>
            </a:r>
          </a:p>
          <a:p>
            <a:pPr marL="0" indent="0" algn="just" eaLnBrk="1" hangingPunct="1">
              <a:spcBef>
                <a:spcPct val="0"/>
              </a:spcBef>
            </a:pPr>
            <a:r>
              <a:rPr lang="en-US">
                <a:solidFill>
                  <a:schemeClr val="tx2"/>
                </a:solidFill>
                <a:latin typeface="Century Gothic" pitchFamily="34" charset="0"/>
              </a:rPr>
              <a:t>XML</a:t>
            </a:r>
            <a:r>
              <a:rPr lang="ru-RU">
                <a:solidFill>
                  <a:schemeClr val="tx2"/>
                </a:solidFill>
                <a:latin typeface="Century Gothic" pitchFamily="34" charset="0"/>
              </a:rPr>
              <a:t>-файл с внесенной информацией из протоколов оценивания ИС, выгруженный из ПО</a:t>
            </a:r>
          </a:p>
          <a:p>
            <a:pPr marL="0" indent="0" algn="just" eaLnBrk="1" hangingPunct="1">
              <a:spcBef>
                <a:spcPct val="0"/>
              </a:spcBef>
            </a:pPr>
            <a:endParaRPr lang="ru-RU">
              <a:solidFill>
                <a:schemeClr val="tx2"/>
              </a:solidFill>
              <a:latin typeface="Century Gothic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Font typeface="Arial" charset="0"/>
              <a:buNone/>
            </a:pPr>
            <a:r>
              <a:rPr lang="ru-RU" b="1">
                <a:solidFill>
                  <a:schemeClr val="tx2"/>
                </a:solidFill>
                <a:latin typeface="Century Gothic" pitchFamily="34" charset="0"/>
              </a:rPr>
              <a:t>На бумажных носителях ОО-ОМС:</a:t>
            </a:r>
          </a:p>
          <a:p>
            <a:pPr marL="0" indent="0" algn="just" eaLnBrk="1" hangingPunct="1">
              <a:spcBef>
                <a:spcPct val="0"/>
              </a:spcBef>
            </a:pPr>
            <a:r>
              <a:rPr lang="ru-RU">
                <a:solidFill>
                  <a:schemeClr val="tx2"/>
                </a:solidFill>
                <a:latin typeface="Century Gothic" pitchFamily="34" charset="0"/>
              </a:rPr>
              <a:t>списки участников итогового собеседования (ИС-01)</a:t>
            </a:r>
          </a:p>
          <a:p>
            <a:pPr marL="0" indent="0" algn="just" eaLnBrk="1" hangingPunct="1">
              <a:spcBef>
                <a:spcPct val="0"/>
              </a:spcBef>
            </a:pPr>
            <a:r>
              <a:rPr lang="ru-RU">
                <a:solidFill>
                  <a:schemeClr val="tx2"/>
                </a:solidFill>
                <a:latin typeface="Century Gothic" pitchFamily="34" charset="0"/>
              </a:rPr>
              <a:t>ведомости учета проведения ИС в аудиториях (ИС-02)</a:t>
            </a:r>
          </a:p>
          <a:p>
            <a:pPr marL="0" indent="0" algn="just" eaLnBrk="1" hangingPunct="1">
              <a:spcBef>
                <a:spcPct val="0"/>
              </a:spcBef>
            </a:pPr>
            <a:r>
              <a:rPr lang="ru-RU">
                <a:solidFill>
                  <a:schemeClr val="tx2"/>
                </a:solidFill>
                <a:latin typeface="Century Gothic" pitchFamily="34" charset="0"/>
              </a:rPr>
              <a:t>протоколы экспертов (ИС-03)</a:t>
            </a:r>
          </a:p>
          <a:p>
            <a:pPr marL="0" indent="0" algn="just" eaLnBrk="1" hangingPunct="1">
              <a:spcBef>
                <a:spcPct val="0"/>
              </a:spcBef>
            </a:pPr>
            <a:r>
              <a:rPr lang="ru-RU">
                <a:solidFill>
                  <a:schemeClr val="tx2"/>
                </a:solidFill>
                <a:latin typeface="Century Gothic" pitchFamily="34" charset="0"/>
              </a:rPr>
              <a:t> акты о досрочном завершении (ИС-08) при наличии</a:t>
            </a:r>
          </a:p>
          <a:p>
            <a:pPr marL="0" indent="0" algn="just" eaLnBrk="1" hangingPunct="1">
              <a:spcBef>
                <a:spcPct val="0"/>
              </a:spcBef>
            </a:pPr>
            <a:endParaRPr lang="ru-RU">
              <a:solidFill>
                <a:schemeClr val="tx2"/>
              </a:solidFill>
              <a:latin typeface="Century Gothic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Font typeface="Arial" charset="0"/>
              <a:buNone/>
            </a:pPr>
            <a:r>
              <a:rPr lang="ru-RU" b="1">
                <a:solidFill>
                  <a:schemeClr val="tx2"/>
                </a:solidFill>
                <a:latin typeface="Century Gothic" pitchFamily="34" charset="0"/>
              </a:rPr>
              <a:t>ПО ЗСПД ОМС-РЦОИ:</a:t>
            </a:r>
          </a:p>
          <a:p>
            <a:pPr marL="0" indent="0" algn="just" eaLnBrk="1" hangingPunct="1">
              <a:spcBef>
                <a:spcPct val="0"/>
              </a:spcBef>
            </a:pPr>
            <a:r>
              <a:rPr lang="ru-RU" b="1">
                <a:solidFill>
                  <a:srgbClr val="C00000"/>
                </a:solidFill>
                <a:latin typeface="Century Gothic" pitchFamily="34" charset="0"/>
              </a:rPr>
              <a:t>1 архив </a:t>
            </a:r>
            <a:r>
              <a:rPr lang="ru-RU">
                <a:solidFill>
                  <a:schemeClr val="tx2"/>
                </a:solidFill>
                <a:latin typeface="Century Gothic" pitchFamily="34" charset="0"/>
              </a:rPr>
              <a:t>от города (района) с </a:t>
            </a:r>
            <a:r>
              <a:rPr lang="en-US">
                <a:solidFill>
                  <a:schemeClr val="tx2"/>
                </a:solidFill>
                <a:latin typeface="Century Gothic" pitchFamily="34" charset="0"/>
              </a:rPr>
              <a:t>XML</a:t>
            </a:r>
            <a:r>
              <a:rPr lang="ru-RU">
                <a:solidFill>
                  <a:schemeClr val="tx2"/>
                </a:solidFill>
                <a:latin typeface="Century Gothic" pitchFamily="34" charset="0"/>
              </a:rPr>
              <a:t>-файлами </a:t>
            </a:r>
            <a:r>
              <a:rPr lang="ru-RU" b="1">
                <a:solidFill>
                  <a:srgbClr val="C00000"/>
                </a:solidFill>
                <a:latin typeface="Century Gothic" pitchFamily="34" charset="0"/>
              </a:rPr>
              <a:t>из всех ОО</a:t>
            </a:r>
            <a:r>
              <a:rPr lang="ru-RU">
                <a:solidFill>
                  <a:schemeClr val="tx2"/>
                </a:solidFill>
                <a:latin typeface="Century Gothic" pitchFamily="34" charset="0"/>
              </a:rPr>
              <a:t>,</a:t>
            </a:r>
          </a:p>
          <a:p>
            <a:pPr marL="0" indent="0" algn="just" eaLnBrk="1" hangingPunct="1">
              <a:spcBef>
                <a:spcPct val="0"/>
              </a:spcBef>
            </a:pPr>
            <a:r>
              <a:rPr lang="ru-RU">
                <a:solidFill>
                  <a:schemeClr val="tx2"/>
                </a:solidFill>
                <a:latin typeface="Century Gothic" pitchFamily="34" charset="0"/>
              </a:rPr>
              <a:t>аудио-файлы с записями ответов участников ИС – по запросу.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 txBox="1">
            <a:spLocks/>
          </p:cNvSpPr>
          <p:nvPr/>
        </p:nvSpPr>
        <p:spPr bwMode="auto">
          <a:xfrm>
            <a:off x="1257300" y="0"/>
            <a:ext cx="7886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 anchor="ctr"/>
          <a:lstStyle/>
          <a:p>
            <a:pPr algn="r">
              <a:lnSpc>
                <a:spcPct val="90000"/>
              </a:lnSpc>
            </a:pPr>
            <a:r>
              <a:rPr lang="ru-RU" sz="2800" b="1">
                <a:solidFill>
                  <a:srgbClr val="007DEE"/>
                </a:solidFill>
                <a:latin typeface="Century Gothic" pitchFamily="34" charset="0"/>
              </a:rPr>
              <a:t>Передача материалов ИС</a:t>
            </a:r>
          </a:p>
        </p:txBody>
      </p:sp>
      <p:sp>
        <p:nvSpPr>
          <p:cNvPr id="43010" name="Объект 2"/>
          <p:cNvSpPr>
            <a:spLocks noGrp="1"/>
          </p:cNvSpPr>
          <p:nvPr>
            <p:ph idx="1"/>
          </p:nvPr>
        </p:nvSpPr>
        <p:spPr>
          <a:xfrm>
            <a:off x="611188" y="700088"/>
            <a:ext cx="7886700" cy="395922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3200" b="1">
                <a:solidFill>
                  <a:srgbClr val="C00000"/>
                </a:solidFill>
                <a:latin typeface="Century Gothic" pitchFamily="34" charset="0"/>
              </a:rPr>
              <a:t>ВАЖНО!</a:t>
            </a:r>
          </a:p>
          <a:p>
            <a:pPr marL="0" indent="0" algn="just" eaLnBrk="1" hangingPunct="1">
              <a:spcBef>
                <a:spcPct val="30000"/>
              </a:spcBef>
              <a:buFont typeface="Arial" charset="0"/>
              <a:buNone/>
            </a:pPr>
            <a:r>
              <a:rPr lang="ru-RU" sz="2200" b="1">
                <a:solidFill>
                  <a:schemeClr val="tx2"/>
                </a:solidFill>
                <a:latin typeface="Century Gothic" pitchFamily="34" charset="0"/>
              </a:rPr>
              <a:t>ОО: </a:t>
            </a:r>
          </a:p>
          <a:p>
            <a:pPr marL="0" indent="0" algn="just" eaLnBrk="1" hangingPunct="1">
              <a:spcBef>
                <a:spcPct val="30000"/>
              </a:spcBef>
            </a:pPr>
            <a:r>
              <a:rPr lang="ru-RU" sz="2200" b="1">
                <a:solidFill>
                  <a:srgbClr val="C00000"/>
                </a:solidFill>
                <a:latin typeface="Century Gothic" pitchFamily="34" charset="0"/>
              </a:rPr>
              <a:t>не переименовывать</a:t>
            </a:r>
            <a:r>
              <a:rPr lang="ru-RU" sz="2200" b="1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ru-RU" sz="2200">
                <a:solidFill>
                  <a:schemeClr val="tx2"/>
                </a:solidFill>
                <a:latin typeface="Century Gothic" pitchFamily="34" charset="0"/>
              </a:rPr>
              <a:t>выгружаемые </a:t>
            </a:r>
            <a:r>
              <a:rPr lang="en-US" sz="2200">
                <a:solidFill>
                  <a:schemeClr val="tx2"/>
                </a:solidFill>
                <a:latin typeface="Century Gothic" pitchFamily="34" charset="0"/>
              </a:rPr>
              <a:t>XML-</a:t>
            </a:r>
            <a:r>
              <a:rPr lang="ru-RU" sz="2200">
                <a:solidFill>
                  <a:schemeClr val="tx2"/>
                </a:solidFill>
                <a:latin typeface="Century Gothic" pitchFamily="34" charset="0"/>
              </a:rPr>
              <a:t>файлы;</a:t>
            </a:r>
          </a:p>
          <a:p>
            <a:pPr marL="0" indent="0" algn="just" eaLnBrk="1" hangingPunct="1">
              <a:spcBef>
                <a:spcPct val="30000"/>
              </a:spcBef>
            </a:pPr>
            <a:r>
              <a:rPr lang="ru-RU" sz="2200">
                <a:solidFill>
                  <a:schemeClr val="tx2"/>
                </a:solidFill>
                <a:latin typeface="Century Gothic" pitchFamily="34" charset="0"/>
              </a:rPr>
              <a:t>в наименовании архива с записями ответов должны фигурировать </a:t>
            </a:r>
            <a:r>
              <a:rPr lang="ru-RU" sz="2200">
                <a:solidFill>
                  <a:srgbClr val="C00000"/>
                </a:solidFill>
                <a:latin typeface="Century Gothic" pitchFamily="34" charset="0"/>
              </a:rPr>
              <a:t>код ОО и код АТЕ</a:t>
            </a:r>
            <a:r>
              <a:rPr lang="ru-RU" sz="2200">
                <a:solidFill>
                  <a:schemeClr val="tx2"/>
                </a:solidFill>
                <a:latin typeface="Century Gothic" pitchFamily="34" charset="0"/>
              </a:rPr>
              <a:t>.</a:t>
            </a:r>
          </a:p>
          <a:p>
            <a:pPr marL="0" indent="0" algn="just" eaLnBrk="1" hangingPunct="1">
              <a:spcBef>
                <a:spcPct val="30000"/>
              </a:spcBef>
              <a:buFont typeface="Arial" charset="0"/>
              <a:buNone/>
            </a:pPr>
            <a:r>
              <a:rPr lang="ru-RU" sz="2200" b="1">
                <a:solidFill>
                  <a:schemeClr val="tx2"/>
                </a:solidFill>
                <a:latin typeface="Century Gothic" pitchFamily="34" charset="0"/>
              </a:rPr>
              <a:t>ОМС: </a:t>
            </a:r>
          </a:p>
          <a:p>
            <a:pPr marL="0" indent="0" algn="just" eaLnBrk="1" hangingPunct="1">
              <a:spcBef>
                <a:spcPct val="30000"/>
              </a:spcBef>
            </a:pPr>
            <a:r>
              <a:rPr lang="ru-RU" sz="2200">
                <a:solidFill>
                  <a:schemeClr val="tx2"/>
                </a:solidFill>
                <a:latin typeface="Century Gothic" pitchFamily="34" charset="0"/>
              </a:rPr>
              <a:t>необходимо </a:t>
            </a:r>
            <a:r>
              <a:rPr lang="ru-RU" sz="2200" b="1">
                <a:solidFill>
                  <a:srgbClr val="C00000"/>
                </a:solidFill>
                <a:latin typeface="Century Gothic" pitchFamily="34" charset="0"/>
              </a:rPr>
              <a:t>проверить</a:t>
            </a:r>
            <a:r>
              <a:rPr lang="ru-RU" sz="2200">
                <a:solidFill>
                  <a:schemeClr val="tx2"/>
                </a:solidFill>
                <a:latin typeface="Century Gothic" pitchFamily="34" charset="0"/>
              </a:rPr>
              <a:t> наименования файлов, полученных из ОО;</a:t>
            </a:r>
          </a:p>
          <a:p>
            <a:pPr marL="0" indent="0" algn="just" eaLnBrk="1" hangingPunct="1">
              <a:spcBef>
                <a:spcPct val="30000"/>
              </a:spcBef>
            </a:pPr>
            <a:r>
              <a:rPr lang="ru-RU" sz="2200">
                <a:solidFill>
                  <a:schemeClr val="tx2"/>
                </a:solidFill>
                <a:latin typeface="Century Gothic" pitchFamily="34" charset="0"/>
              </a:rPr>
              <a:t>в РЦОИ по ЗСПД направляется от ОМС </a:t>
            </a:r>
            <a:r>
              <a:rPr lang="ru-RU" sz="2200" b="1">
                <a:solidFill>
                  <a:srgbClr val="C00000"/>
                </a:solidFill>
                <a:latin typeface="Century Gothic" pitchFamily="34" charset="0"/>
              </a:rPr>
              <a:t>1 архив,</a:t>
            </a:r>
            <a:r>
              <a:rPr lang="ru-RU" sz="2200">
                <a:solidFill>
                  <a:schemeClr val="tx2"/>
                </a:solidFill>
                <a:latin typeface="Century Gothic" pitchFamily="34" charset="0"/>
              </a:rPr>
              <a:t> содержащий </a:t>
            </a:r>
            <a:r>
              <a:rPr lang="en-US" sz="2200">
                <a:solidFill>
                  <a:schemeClr val="tx2"/>
                </a:solidFill>
                <a:latin typeface="Century Gothic" pitchFamily="34" charset="0"/>
              </a:rPr>
              <a:t>XML</a:t>
            </a:r>
            <a:r>
              <a:rPr lang="ru-RU" sz="2200">
                <a:solidFill>
                  <a:schemeClr val="tx2"/>
                </a:solidFill>
                <a:latin typeface="Century Gothic" pitchFamily="34" charset="0"/>
              </a:rPr>
              <a:t>-файлы из всех ОО.</a:t>
            </a:r>
          </a:p>
          <a:p>
            <a:pPr marL="0" indent="0" algn="just" eaLnBrk="1" hangingPunct="1">
              <a:buFont typeface="Arial" charset="0"/>
              <a:buNone/>
            </a:pPr>
            <a:endParaRPr lang="ru-RU" sz="2200"/>
          </a:p>
          <a:p>
            <a:pPr marL="0" indent="0" algn="just" eaLnBrk="1" hangingPunct="1">
              <a:buFont typeface="Arial" charset="0"/>
              <a:buNone/>
            </a:pPr>
            <a:endParaRPr lang="ru-RU" b="1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 txBox="1">
            <a:spLocks/>
          </p:cNvSpPr>
          <p:nvPr/>
        </p:nvSpPr>
        <p:spPr bwMode="auto">
          <a:xfrm>
            <a:off x="1149350" y="50800"/>
            <a:ext cx="7670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 anchor="ctr"/>
          <a:lstStyle/>
          <a:p>
            <a:pPr algn="r">
              <a:lnSpc>
                <a:spcPct val="90000"/>
              </a:lnSpc>
            </a:pPr>
            <a:r>
              <a:rPr lang="ru-RU" sz="2800" b="1">
                <a:solidFill>
                  <a:srgbClr val="007DEE"/>
                </a:solidFill>
                <a:latin typeface="Century Gothic" pitchFamily="34" charset="0"/>
              </a:rPr>
              <a:t>График ИС</a:t>
            </a:r>
          </a:p>
        </p:txBody>
      </p:sp>
      <p:graphicFrame>
        <p:nvGraphicFramePr>
          <p:cNvPr id="38959" name="Group 47"/>
          <p:cNvGraphicFramePr>
            <a:graphicFrameLocks noGrp="1"/>
          </p:cNvGraphicFramePr>
          <p:nvPr/>
        </p:nvGraphicFramePr>
        <p:xfrm>
          <a:off x="250825" y="1347788"/>
          <a:ext cx="8858250" cy="3387090"/>
        </p:xfrm>
        <a:graphic>
          <a:graphicData uri="http://schemas.openxmlformats.org/drawingml/2006/table">
            <a:tbl>
              <a:tblPr/>
              <a:tblGrid>
                <a:gridCol w="58340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50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Наименование работ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Испол-нитель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Дата начала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Дата окончания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857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itchFamily="34" charset="0"/>
                        </a:rPr>
                        <a:t>Передача в ОО дистрибутивов программного обеспечения для проведения ИС, списков участников, форм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itchFamily="34" charset="0"/>
                        </a:rPr>
                        <a:t>РЦОИ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itchFamily="34" charset="0"/>
                        </a:rPr>
                        <a:t>05.02.2021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itchFamily="34" charset="0"/>
                        </a:rPr>
                        <a:t>08.02.2021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857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itchFamily="34" charset="0"/>
                        </a:rPr>
                        <a:t>Организация рабочего места для ответственного организатора ОО в штабе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itchFamily="34" charset="0"/>
                        </a:rPr>
                        <a:t>ОО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itchFamily="34" charset="0"/>
                        </a:rPr>
                        <a:t>05.02.2021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itchFamily="34" charset="0"/>
                        </a:rPr>
                        <a:t>09.02.2021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857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itchFamily="34" charset="0"/>
                        </a:rPr>
                        <a:t>Подготовка аудиторий к проведению итогового собеседования: установка необходимого количества АРМ, оборудованных средствами для записи ответов участников ИС/подготовка необходимого количества диктофонов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itchFamily="34" charset="0"/>
                        </a:rPr>
                        <a:t>ОО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itchFamily="34" charset="0"/>
                        </a:rPr>
                        <a:t> не позднее 08.02.2021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itchFamily="34" charset="0"/>
                        </a:rPr>
                        <a:t>09.02.2021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857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itchFamily="34" charset="0"/>
                        </a:rPr>
                        <a:t>Установка и настройка программного обеспечения для проведения итогового собеседования в ОО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778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itchFamily="34" charset="0"/>
                        </a:rPr>
                        <a:t>08.02.2021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itchFamily="34" charset="0"/>
                        </a:rPr>
                        <a:t>09.02.2021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857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itchFamily="34" charset="0"/>
                        </a:rPr>
                        <a:t>В ОО устанавливается ПО «Результаты итогового собеседования». </a:t>
                      </a: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51D21"/>
                          </a:solidFill>
                          <a:effectLst/>
                          <a:latin typeface="Century Gothic" pitchFamily="34" charset="0"/>
                        </a:rPr>
                        <a:t>В ПО загружается XML-файл, полученный от РЦОИ</a:t>
                      </a: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itchFamily="34" charset="0"/>
                        </a:rPr>
                        <a:t>, с внесенными сведениями об участниках ИС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itchFamily="34" charset="0"/>
                        </a:rPr>
                        <a:t>09.02.2021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itchFamily="34" charset="0"/>
                        </a:rPr>
                        <a:t>10.02.2021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4071" name="TextBox 1"/>
          <p:cNvSpPr txBox="1">
            <a:spLocks noChangeArrowheads="1"/>
          </p:cNvSpPr>
          <p:nvPr/>
        </p:nvSpPr>
        <p:spPr bwMode="auto">
          <a:xfrm>
            <a:off x="179388" y="700088"/>
            <a:ext cx="8785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Century Gothic" pitchFamily="34" charset="0"/>
              </a:rPr>
              <a:t>!!! не позднее 22 января 2021 г. – передача в РЦОИ для внесения в РИС сведений об участниках ИС и их назначении на ИС 10.02.2021 г.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827088" y="0"/>
            <a:ext cx="7886700" cy="647700"/>
          </a:xfrm>
        </p:spPr>
        <p:txBody>
          <a:bodyPr/>
          <a:lstStyle/>
          <a:p>
            <a:pPr algn="r" eaLnBrk="1" hangingPunct="1"/>
            <a:r>
              <a:rPr lang="ru-RU" sz="2800" b="1">
                <a:solidFill>
                  <a:srgbClr val="007DEE"/>
                </a:solidFill>
                <a:latin typeface="Century Gothic" pitchFamily="34" charset="0"/>
              </a:rPr>
              <a:t>Ресурсы (кадры)</a:t>
            </a:r>
          </a:p>
        </p:txBody>
      </p:sp>
      <p:graphicFrame>
        <p:nvGraphicFramePr>
          <p:cNvPr id="18477" name="Group 45"/>
          <p:cNvGraphicFramePr>
            <a:graphicFrameLocks noGrp="1"/>
          </p:cNvGraphicFramePr>
          <p:nvPr>
            <p:ph idx="1"/>
          </p:nvPr>
        </p:nvGraphicFramePr>
        <p:xfrm>
          <a:off x="325438" y="754063"/>
          <a:ext cx="8495034" cy="3840480"/>
        </p:xfrm>
        <a:graphic>
          <a:graphicData uri="http://schemas.openxmlformats.org/drawingml/2006/table">
            <a:tbl>
              <a:tblPr/>
              <a:tblGrid>
                <a:gridCol w="24463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Работник на ИС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Описание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Необходимое количество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Ответственный организатор ОО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Директор, заместитель директора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Технический специалист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Работник ОО, опытный пользователь ПК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1-2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Организатор вне аудитории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Работник ОО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по количеству аудиторий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Экзаменатор-собеседник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Учитель с ВО и коммуникативными навыками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по количеству аудиторий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Эксперт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Учитель русского языка и литературы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по количеству аудиторий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 txBox="1">
            <a:spLocks/>
          </p:cNvSpPr>
          <p:nvPr/>
        </p:nvSpPr>
        <p:spPr bwMode="auto">
          <a:xfrm>
            <a:off x="1077913" y="50800"/>
            <a:ext cx="7886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 anchor="ctr"/>
          <a:lstStyle/>
          <a:p>
            <a:pPr algn="r">
              <a:lnSpc>
                <a:spcPct val="90000"/>
              </a:lnSpc>
            </a:pPr>
            <a:r>
              <a:rPr lang="ru-RU" sz="2800" b="1">
                <a:solidFill>
                  <a:srgbClr val="007DEE"/>
                </a:solidFill>
                <a:latin typeface="Century Gothic" pitchFamily="34" charset="0"/>
              </a:rPr>
              <a:t>График ИС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950" y="915988"/>
          <a:ext cx="8856663" cy="3722370"/>
        </p:xfrm>
        <a:graphic>
          <a:graphicData uri="http://schemas.openxmlformats.org/drawingml/2006/table">
            <a:tbl>
              <a:tblPr/>
              <a:tblGrid>
                <a:gridCol w="43926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38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Наименование работ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Исполнитель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Дата начала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Дата окончания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just" defTabSz="777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Проверка готовности аудиторий и штаба ППЭ, оборудования для записи ответов участников ИС</a:t>
                      </a: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Технический специалист, ответственный организатор ОО</a:t>
                      </a: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09.02.2021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09.02.2021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just" defTabSz="777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Проверка списков участников ИС, распределение их по аудиториям</a:t>
                      </a: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Технический специалист, ответственный организатор ОО</a:t>
                      </a: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09.02.2021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09.02.2021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just" defTabSz="777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Получение КИМ для проведения ИС.</a:t>
                      </a:r>
                    </a:p>
                    <a:p>
                      <a:pPr marL="0" marR="0" lvl="0" indent="0" algn="just" defTabSz="777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Проведение ИС</a:t>
                      </a: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Ответственный организатор ОО, технический специалист</a:t>
                      </a: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10.02.2021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10.02.2021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just" defTabSz="777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Загрузка результатов участников ИС из протоколов экспертов для оценивания ответов участников в специализированную форму</a:t>
                      </a: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Технический специалист</a:t>
                      </a: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10.02.2021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11.02.2021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just" defTabSz="777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Передача материалов ОО-ОМС-РЦОИ</a:t>
                      </a: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Ответственный организатор ОО, ответственный координатор ОМС</a:t>
                      </a:r>
                    </a:p>
                  </a:txBody>
                  <a:tcPr marL="9525" marR="9525" marT="9525" marB="95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12.02.2021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В РЦОИ – </a:t>
                      </a:r>
                      <a:r>
                        <a:rPr kumimoji="0" 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до 13:00 </a:t>
                      </a: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12.02.2021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>
          <a:xfrm>
            <a:off x="1116013" y="0"/>
            <a:ext cx="7886700" cy="647700"/>
          </a:xfrm>
        </p:spPr>
        <p:txBody>
          <a:bodyPr/>
          <a:lstStyle/>
          <a:p>
            <a:pPr algn="r" eaLnBrk="1" hangingPunct="1"/>
            <a:r>
              <a:rPr lang="ru-RU" sz="2800" b="1">
                <a:solidFill>
                  <a:srgbClr val="007DEE"/>
                </a:solidFill>
                <a:latin typeface="Century Gothic" pitchFamily="34" charset="0"/>
              </a:rPr>
              <a:t>Контакты</a:t>
            </a:r>
          </a:p>
        </p:txBody>
      </p:sp>
      <p:graphicFrame>
        <p:nvGraphicFramePr>
          <p:cNvPr id="43042" name="Group 34"/>
          <p:cNvGraphicFramePr>
            <a:graphicFrameLocks noGrp="1"/>
          </p:cNvGraphicFramePr>
          <p:nvPr/>
        </p:nvGraphicFramePr>
        <p:xfrm>
          <a:off x="323850" y="771525"/>
          <a:ext cx="8567738" cy="3688080"/>
        </p:xfrm>
        <a:graphic>
          <a:graphicData uri="http://schemas.openxmlformats.org/drawingml/2006/table">
            <a:tbl>
              <a:tblPr/>
              <a:tblGrid>
                <a:gridCol w="23034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099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543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Учреждение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Контактное лицо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Телефон, электронная почта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itchFamily="34" charset="0"/>
                        </a:rPr>
                        <a:t>Минобразования РО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itchFamily="34" charset="0"/>
                        </a:rPr>
                        <a:t>Копьева Ирина Владимировна, ведущий специалист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itchFamily="34" charset="0"/>
                        </a:rPr>
                        <a:t>+7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itchFamily="34" charset="0"/>
                        </a:rPr>
                        <a:t>863</a:t>
                      </a: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itchFamily="34" charset="0"/>
                        </a:rPr>
                        <a:t> 267-89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itchFamily="34" charset="0"/>
                        </a:rPr>
                        <a:t>33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itchFamily="34" charset="0"/>
                        </a:rPr>
                        <a:t>kopeva_iv@rostobr.ru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itchFamily="34" charset="0"/>
                        </a:rPr>
                        <a:t>ГБУ РО «РОЦОИСО»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itchFamily="34" charset="0"/>
                        </a:rPr>
                        <a:t>Снежко Галина Евгеньевна,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itchFamily="34" charset="0"/>
                        </a:rPr>
                        <a:t>директор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875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itchFamily="34" charset="0"/>
                        </a:rPr>
                        <a:t>+7 909 425 34 44 </a:t>
                      </a:r>
                    </a:p>
                    <a:p>
                      <a:pPr marL="0" marR="0" lvl="0" indent="0" algn="l" defTabSz="777875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itchFamily="34" charset="0"/>
                        </a:rPr>
                        <a:t>gsnezhko@rcoi61.org.ru 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253356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itchFamily="34" charset="0"/>
                        </a:rPr>
                        <a:t>Корсунова Елена Федоровна,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itchFamily="34" charset="0"/>
                        </a:rPr>
                        <a:t>заместитель директора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itchFamily="34" charset="0"/>
                        </a:rPr>
                        <a:t>+7 909 425 21 91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itchFamily="34" charset="0"/>
                        </a:rPr>
                        <a:t>ekorsunova@rcoi61.org.ru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253356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itchFamily="34" charset="0"/>
                        </a:rPr>
                        <a:t>Беднякова Татьяна Игоревна, начальник отдела ГИА-9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itchFamily="34" charset="0"/>
                        </a:rPr>
                        <a:t>+7 951 849 38 91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itchFamily="34" charset="0"/>
                        </a:rPr>
                        <a:t>bednyakova@rcoi61.ru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253356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itchFamily="34" charset="0"/>
                        </a:rPr>
                        <a:t>Коротаев Константин Сергеевич, ведущий инженер-электроник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itchFamily="34" charset="0"/>
                        </a:rPr>
                        <a:t>+7 863 210 50 09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itchFamily="34" charset="0"/>
                        </a:rPr>
                        <a:t>gia9@rcoi61.org.ru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827088" y="0"/>
            <a:ext cx="7886700" cy="647700"/>
          </a:xfrm>
        </p:spPr>
        <p:txBody>
          <a:bodyPr/>
          <a:lstStyle/>
          <a:p>
            <a:pPr algn="r" eaLnBrk="1" hangingPunct="1"/>
            <a:r>
              <a:rPr lang="ru-RU" sz="2800" b="1">
                <a:solidFill>
                  <a:srgbClr val="007DEE"/>
                </a:solidFill>
                <a:latin typeface="Century Gothic" pitchFamily="34" charset="0"/>
              </a:rPr>
              <a:t>Ресурсы (техника)</a:t>
            </a:r>
          </a:p>
        </p:txBody>
      </p:sp>
      <p:graphicFrame>
        <p:nvGraphicFramePr>
          <p:cNvPr id="19489" name="Group 33"/>
          <p:cNvGraphicFramePr>
            <a:graphicFrameLocks noGrp="1"/>
          </p:cNvGraphicFramePr>
          <p:nvPr>
            <p:ph idx="1"/>
          </p:nvPr>
        </p:nvGraphicFramePr>
        <p:xfrm>
          <a:off x="395288" y="771525"/>
          <a:ext cx="8424862" cy="4023360"/>
        </p:xfrm>
        <a:graphic>
          <a:graphicData uri="http://schemas.openxmlformats.org/drawingml/2006/table">
            <a:tbl>
              <a:tblPr/>
              <a:tblGrid>
                <a:gridCol w="2616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195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891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Устройство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Назначение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Необходимое количество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5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ПК с доступом в сеть «Интернет» (в штабе)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Скачивание материалов ИС с </a:t>
                      </a:r>
                      <a:r>
                        <a:rPr kumimoji="0" 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техпортала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 РЦОИ, внесение результатов ИС, взаимодействие с РЦОИ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Принтер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Распечатка КИМ ИС, форм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5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Устройство аудиозаписи (диктофон, ноутбук, ПК с микрофоном)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Запись ответов участников в аудитории (потоковая).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1-2 на аудиторию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USB-</a:t>
                      </a:r>
                      <a:r>
                        <a:rPr kumimoji="0" 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флеш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-накопитель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Сбор записей ответов участников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 txBox="1">
            <a:spLocks/>
          </p:cNvSpPr>
          <p:nvPr/>
        </p:nvSpPr>
        <p:spPr bwMode="auto">
          <a:xfrm>
            <a:off x="827088" y="0"/>
            <a:ext cx="7886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 anchor="ctr"/>
          <a:lstStyle/>
          <a:p>
            <a:pPr algn="r" defTabSz="685800">
              <a:lnSpc>
                <a:spcPct val="90000"/>
              </a:lnSpc>
            </a:pPr>
            <a:r>
              <a:rPr lang="ru-RU" sz="2800" b="1">
                <a:solidFill>
                  <a:srgbClr val="007DEE"/>
                </a:solidFill>
                <a:latin typeface="Century Gothic" pitchFamily="34" charset="0"/>
              </a:rPr>
              <a:t>Ресурсы (техника)</a:t>
            </a:r>
          </a:p>
        </p:txBody>
      </p:sp>
      <p:sp>
        <p:nvSpPr>
          <p:cNvPr id="19458" name="Прямоугольник 9"/>
          <p:cNvSpPr>
            <a:spLocks noChangeArrowheads="1"/>
          </p:cNvSpPr>
          <p:nvPr/>
        </p:nvSpPr>
        <p:spPr bwMode="auto">
          <a:xfrm>
            <a:off x="128588" y="996950"/>
            <a:ext cx="7993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tx2"/>
                </a:solidFill>
                <a:latin typeface="Century Gothic" pitchFamily="34" charset="0"/>
              </a:rPr>
              <a:t>Минимальные требования к ПК в штабе ОО</a:t>
            </a:r>
          </a:p>
        </p:txBody>
      </p:sp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963" y="1447800"/>
            <a:ext cx="86693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963" y="3219450"/>
            <a:ext cx="8669337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Прямоугольник 16"/>
          <p:cNvSpPr>
            <a:spLocks noChangeArrowheads="1"/>
          </p:cNvSpPr>
          <p:nvPr/>
        </p:nvSpPr>
        <p:spPr bwMode="auto">
          <a:xfrm>
            <a:off x="128588" y="2781300"/>
            <a:ext cx="882808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250" b="1" dirty="0">
                <a:solidFill>
                  <a:schemeClr val="tx2"/>
                </a:solidFill>
                <a:latin typeface="Century Gothic" panose="020B0502020202020204" pitchFamily="34" charset="0"/>
              </a:rPr>
              <a:t>Минимальные требования к оборудованию для записи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827088" y="0"/>
            <a:ext cx="7886700" cy="647700"/>
          </a:xfrm>
        </p:spPr>
        <p:txBody>
          <a:bodyPr/>
          <a:lstStyle/>
          <a:p>
            <a:pPr algn="r" eaLnBrk="1" hangingPunct="1"/>
            <a:r>
              <a:rPr lang="ru-RU" sz="2800" b="1">
                <a:solidFill>
                  <a:srgbClr val="007DEE"/>
                </a:solidFill>
                <a:latin typeface="Century Gothic" pitchFamily="34" charset="0"/>
              </a:rPr>
              <a:t>Подготовка</a:t>
            </a:r>
          </a:p>
        </p:txBody>
      </p:sp>
      <p:grpSp>
        <p:nvGrpSpPr>
          <p:cNvPr id="20482" name="Группа 10"/>
          <p:cNvGrpSpPr>
            <a:grpSpLocks/>
          </p:cNvGrpSpPr>
          <p:nvPr/>
        </p:nvGrpSpPr>
        <p:grpSpPr bwMode="auto">
          <a:xfrm>
            <a:off x="684213" y="915988"/>
            <a:ext cx="7775575" cy="3600450"/>
            <a:chOff x="1547664" y="915566"/>
            <a:chExt cx="6192688" cy="3600400"/>
          </a:xfrm>
        </p:grpSpPr>
        <p:sp>
          <p:nvSpPr>
            <p:cNvPr id="4" name="Блок-схема: процесс 3"/>
            <p:cNvSpPr/>
            <p:nvPr/>
          </p:nvSpPr>
          <p:spPr>
            <a:xfrm>
              <a:off x="1547664" y="915566"/>
              <a:ext cx="6192688" cy="5762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atin typeface="Century Gothic" panose="020B0502020202020204" pitchFamily="34" charset="0"/>
                </a:rPr>
                <a:t>Получение из РЦОИ ПО «Результаты итогового собеседования», списков участников </a:t>
              </a:r>
            </a:p>
          </p:txBody>
        </p:sp>
        <p:sp>
          <p:nvSpPr>
            <p:cNvPr id="5" name="Блок-схема: процесс 4"/>
            <p:cNvSpPr/>
            <p:nvPr/>
          </p:nvSpPr>
          <p:spPr>
            <a:xfrm>
              <a:off x="1547664" y="1852178"/>
              <a:ext cx="6192688" cy="79215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atin typeface="Century Gothic" panose="020B0502020202020204" pitchFamily="34" charset="0"/>
                </a:rPr>
                <a:t>Предварительная подготовка ОО к проведению ИС (аудитории, штаб, техника, кадры) – не менее, чем за сутки до ИС</a:t>
              </a:r>
            </a:p>
          </p:txBody>
        </p:sp>
        <p:sp>
          <p:nvSpPr>
            <p:cNvPr id="6" name="Блок-схема: процесс 5"/>
            <p:cNvSpPr/>
            <p:nvPr/>
          </p:nvSpPr>
          <p:spPr>
            <a:xfrm>
              <a:off x="1547664" y="3003099"/>
              <a:ext cx="6192688" cy="576255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atin typeface="Century Gothic" panose="020B0502020202020204" pitchFamily="34" charset="0"/>
                </a:rPr>
                <a:t>Подготовка к проведению ИС в день проведения до начала ИС (скачивание КИМ, печать КИМ, форм)</a:t>
              </a:r>
            </a:p>
          </p:txBody>
        </p:sp>
        <p:sp>
          <p:nvSpPr>
            <p:cNvPr id="7" name="Блок-схема: процесс 6"/>
            <p:cNvSpPr/>
            <p:nvPr/>
          </p:nvSpPr>
          <p:spPr>
            <a:xfrm>
              <a:off x="1547664" y="3939711"/>
              <a:ext cx="6192688" cy="576255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atin typeface="Century Gothic" panose="020B0502020202020204" pitchFamily="34" charset="0"/>
                </a:rPr>
                <a:t>Проведение ИС</a:t>
              </a:r>
            </a:p>
          </p:txBody>
        </p:sp>
        <p:sp>
          <p:nvSpPr>
            <p:cNvPr id="8" name="Стрелка вниз 7"/>
            <p:cNvSpPr/>
            <p:nvPr/>
          </p:nvSpPr>
          <p:spPr>
            <a:xfrm>
              <a:off x="4535275" y="1491820"/>
              <a:ext cx="217465" cy="36035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>
                <a:latin typeface="Century Gothic" panose="020B0502020202020204" pitchFamily="34" charset="0"/>
              </a:endParaRPr>
            </a:p>
          </p:txBody>
        </p:sp>
        <p:sp>
          <p:nvSpPr>
            <p:cNvPr id="9" name="Стрелка вниз 8"/>
            <p:cNvSpPr/>
            <p:nvPr/>
          </p:nvSpPr>
          <p:spPr>
            <a:xfrm>
              <a:off x="4535275" y="2644329"/>
              <a:ext cx="217465" cy="35877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>
                <a:latin typeface="Century Gothic" panose="020B0502020202020204" pitchFamily="34" charset="0"/>
              </a:endParaRPr>
            </a:p>
          </p:txBody>
        </p:sp>
        <p:sp>
          <p:nvSpPr>
            <p:cNvPr id="10" name="Стрелка вниз 9"/>
            <p:cNvSpPr/>
            <p:nvPr/>
          </p:nvSpPr>
          <p:spPr>
            <a:xfrm>
              <a:off x="4535275" y="3579354"/>
              <a:ext cx="217465" cy="36035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827088" y="0"/>
            <a:ext cx="8066087" cy="647700"/>
          </a:xfrm>
        </p:spPr>
        <p:txBody>
          <a:bodyPr/>
          <a:lstStyle/>
          <a:p>
            <a:pPr algn="r" eaLnBrk="1" hangingPunct="1"/>
            <a:r>
              <a:rPr lang="ru-RU" sz="2800" b="1">
                <a:solidFill>
                  <a:srgbClr val="007DEE"/>
                </a:solidFill>
                <a:latin typeface="Century Gothic" pitchFamily="34" charset="0"/>
              </a:rPr>
              <a:t>Подготовка (за сутки)</a:t>
            </a:r>
          </a:p>
        </p:txBody>
      </p:sp>
      <p:graphicFrame>
        <p:nvGraphicFramePr>
          <p:cNvPr id="22549" name="Group 21"/>
          <p:cNvGraphicFramePr>
            <a:graphicFrameLocks noGrp="1"/>
          </p:cNvGraphicFramePr>
          <p:nvPr>
            <p:ph idx="1"/>
          </p:nvPr>
        </p:nvGraphicFramePr>
        <p:xfrm>
          <a:off x="107950" y="555625"/>
          <a:ext cx="8928992" cy="4541520"/>
        </p:xfrm>
        <a:graphic>
          <a:graphicData uri="http://schemas.openxmlformats.org/drawingml/2006/table">
            <a:tbl>
              <a:tblPr/>
              <a:tblGrid>
                <a:gridCol w="17281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3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Категория работника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Действия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6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Ответственный организатор ОО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080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определяет необходимое количество аудиторий проведения итогового собеседования;</a:t>
                      </a:r>
                    </a:p>
                    <a:p>
                      <a:pPr marL="0" marR="0" lvl="0" indent="-1080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проверяет списки участников итогового собеседования;</a:t>
                      </a:r>
                    </a:p>
                    <a:p>
                      <a:pPr marL="0" marR="0" lvl="0" indent="-1080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заполняет в </a:t>
                      </a:r>
                      <a:r>
                        <a:rPr kumimoji="0" 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списках участников итогового собеседования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поле «Аудитория».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12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Технический специалист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080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готовит необходимое количество рабочих мест, оборудованных средствами записи ответов;</a:t>
                      </a:r>
                    </a:p>
                    <a:p>
                      <a:pPr marL="0" marR="0" lvl="0" indent="-1080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устанавливает ПО «Результаты итогового собеседования», распечатывает и передает ответственному организатору ОО </a:t>
                      </a:r>
                      <a:r>
                        <a:rPr kumimoji="0" 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списки участников итогового собеседования, ведомость учета проведения итогового собеседования в аудитории, протоколы эксперта для оценивания ответов участников итогового собеседования, черновики эксперта</a:t>
                      </a:r>
                    </a:p>
                    <a:p>
                      <a:pPr marL="0" marR="0" lvl="0" indent="-1080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проверяет готовность рабочего места для ответственного организатора ОО;</a:t>
                      </a:r>
                    </a:p>
                    <a:p>
                      <a:pPr marL="0" marR="0" lvl="0" indent="-1080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скачивает с официального сайта ФИПИ и тиражирует в необходимом количестве критерии и дополнительные схемы оценивания для экспертов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Эксперт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080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изучает критерии и дополнительные схемы оценивания, методику оценивания</a:t>
                      </a:r>
                    </a:p>
                    <a:p>
                      <a:pPr marL="0" marR="0" lvl="0" indent="-1080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изучает форму протокола оценивания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827088" y="0"/>
            <a:ext cx="8066087" cy="647700"/>
          </a:xfrm>
        </p:spPr>
        <p:txBody>
          <a:bodyPr/>
          <a:lstStyle/>
          <a:p>
            <a:pPr algn="r" eaLnBrk="1" hangingPunct="1"/>
            <a:r>
              <a:rPr lang="ru-RU" sz="2800" b="1">
                <a:solidFill>
                  <a:srgbClr val="007DEE"/>
                </a:solidFill>
                <a:latin typeface="Century Gothic" pitchFamily="34" charset="0"/>
              </a:rPr>
              <a:t>Подготовка (в день ИС)</a:t>
            </a:r>
          </a:p>
        </p:txBody>
      </p:sp>
      <p:graphicFrame>
        <p:nvGraphicFramePr>
          <p:cNvPr id="22543" name="Group 15"/>
          <p:cNvGraphicFramePr>
            <a:graphicFrameLocks noGrp="1"/>
          </p:cNvGraphicFramePr>
          <p:nvPr>
            <p:ph idx="1"/>
          </p:nvPr>
        </p:nvGraphicFramePr>
        <p:xfrm>
          <a:off x="250825" y="1492250"/>
          <a:ext cx="8642350" cy="2166938"/>
        </p:xfrm>
        <a:graphic>
          <a:graphicData uri="http://schemas.openxmlformats.org/drawingml/2006/table">
            <a:tbl>
              <a:tblPr/>
              <a:tblGrid>
                <a:gridCol w="1657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85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Категория работника ИС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</a:rPr>
                        <a:t>Действия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52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itchFamily="34" charset="0"/>
                        </a:rPr>
                        <a:t>Технический специалист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загружает XML файлы </a:t>
                      </a:r>
                      <a:r>
                        <a:rPr kumimoji="0" lang="ru-RU" sz="1500" b="1" i="0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(передаются в ОО из ОМС по ЗСПД не позднее чем за один день до итогового собеседования)</a:t>
                      </a:r>
                      <a:r>
                        <a:rPr kumimoji="0" 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 в ПО для внесения баллов по критериям XML;</a:t>
                      </a:r>
                      <a:endParaRPr kumimoji="0" lang="ru-RU" sz="1500" b="1" i="1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itchFamily="34" charset="0"/>
                        </a:rPr>
                        <a:t>включает в каждой аудитории одну общую аудиозапись на весь день проведения итогового собеседования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827088" y="0"/>
            <a:ext cx="8066087" cy="647700"/>
          </a:xfrm>
        </p:spPr>
        <p:txBody>
          <a:bodyPr/>
          <a:lstStyle/>
          <a:p>
            <a:pPr algn="r" eaLnBrk="1" hangingPunct="1"/>
            <a:r>
              <a:rPr lang="ru-RU" sz="2800" b="1">
                <a:solidFill>
                  <a:srgbClr val="007DEE"/>
                </a:solidFill>
                <a:latin typeface="Century Gothic" pitchFamily="34" charset="0"/>
              </a:rPr>
              <a:t>Подготовка (в день ИС)</a:t>
            </a:r>
          </a:p>
        </p:txBody>
      </p:sp>
      <p:graphicFrame>
        <p:nvGraphicFramePr>
          <p:cNvPr id="24600" name="Group 24"/>
          <p:cNvGraphicFramePr>
            <a:graphicFrameLocks noGrp="1"/>
          </p:cNvGraphicFramePr>
          <p:nvPr>
            <p:ph idx="1"/>
          </p:nvPr>
        </p:nvGraphicFramePr>
        <p:xfrm>
          <a:off x="107950" y="647700"/>
          <a:ext cx="8856984" cy="4369873"/>
        </p:xfrm>
        <a:graphic>
          <a:graphicData uri="http://schemas.openxmlformats.org/drawingml/2006/table">
            <a:tbl>
              <a:tblPr/>
              <a:tblGrid>
                <a:gridCol w="19197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372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5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Категория работника ИС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Действия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130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Ответственный организатор ОО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скачивает с </a:t>
                      </a:r>
                      <a:r>
                        <a:rPr kumimoji="0" lang="ru-RU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техпортала</a:t>
                      </a: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 РЦОИ 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(https://lk.rcoi61.ru)</a:t>
                      </a: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КИМ ИС;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организует тиражирование КИМ ИС в достаточном количестве;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распределяет материалы для проведения ИС по аудиториям проведения;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выдает экзаменаторам-собеседникам </a:t>
                      </a:r>
                      <a:r>
                        <a:rPr kumimoji="0" lang="ru-RU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ведомость учета проведения итогового собеседования в аудитории, КИМ ИС, </a:t>
                      </a:r>
                      <a:r>
                        <a:rPr kumimoji="0" lang="ru-RU" sz="15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карточки с планом беседы по каждой теме, возвратно-доставочный пакет 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выдает экспертам </a:t>
                      </a:r>
                      <a:r>
                        <a:rPr kumimoji="0" lang="ru-RU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протоколы эксперта для оценивания ответов участников итогового собеседования (по количеству участников), черновики экспертов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5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Экзаменатор-собеседник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изучает КИМ ИС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0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36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Эксперт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777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3356"/>
                          </a:solidFill>
                          <a:effectLst/>
                          <a:latin typeface="Century Gothic" panose="020B0502020202020204" pitchFamily="34" charset="0"/>
                        </a:rPr>
                        <a:t>изучает КИМ ИС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РЦОИ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РЦОИ" id="{0F432608-AB6A-4F18-A770-8354EADC911D}" vid="{93214493-5566-4712-9EAE-AE5D466575B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1064</TotalTime>
  <Words>1717</Words>
  <Application>Microsoft Office PowerPoint</Application>
  <PresentationFormat>Экран (16:9)</PresentationFormat>
  <Paragraphs>273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Century Gothic</vt:lpstr>
      <vt:lpstr>РЦОИ</vt:lpstr>
      <vt:lpstr>Итоговое собеседование  по русскому языку  в Ростовской области (10.02.2021) </vt:lpstr>
      <vt:lpstr>Презентация PowerPoint</vt:lpstr>
      <vt:lpstr>Ресурсы (кадры)</vt:lpstr>
      <vt:lpstr>Ресурсы (техника)</vt:lpstr>
      <vt:lpstr>Презентация PowerPoint</vt:lpstr>
      <vt:lpstr>Подготовка</vt:lpstr>
      <vt:lpstr>Подготовка (за сутки)</vt:lpstr>
      <vt:lpstr>Подготовка (в день ИС)</vt:lpstr>
      <vt:lpstr>Подготовка (в день ИС)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Проведение 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Завершение ИС</vt:lpstr>
      <vt:lpstr>Перенос результатов ИС в ПО</vt:lpstr>
      <vt:lpstr>Перенос результатов ИС в ПО</vt:lpstr>
      <vt:lpstr>Перенос результатов ИС в ПО</vt:lpstr>
      <vt:lpstr>Перенос результатов ИС в ПО</vt:lpstr>
      <vt:lpstr>Перенос результатов ИС в ПО</vt:lpstr>
      <vt:lpstr>Передача материалов ИС</vt:lpstr>
      <vt:lpstr>Презентация PowerPoint</vt:lpstr>
      <vt:lpstr>Презентация PowerPoint</vt:lpstr>
      <vt:lpstr>Презентация PowerPoint</vt:lpstr>
      <vt:lpstr>Контакты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Апробация итогового собеседования в  9 классах  20.11.2017</dc:title>
  <dc:creator>tkorsunova</dc:creator>
  <cp:lastModifiedBy>Копьева Ирина Владимировна</cp:lastModifiedBy>
  <cp:revision>89</cp:revision>
  <cp:lastPrinted>2021-01-26T08:54:51Z</cp:lastPrinted>
  <dcterms:created xsi:type="dcterms:W3CDTF">2017-11-15T04:35:43Z</dcterms:created>
  <dcterms:modified xsi:type="dcterms:W3CDTF">2021-01-26T09:03:50Z</dcterms:modified>
</cp:coreProperties>
</file>